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60" r:id="rId4"/>
    <p:sldId id="259" r:id="rId5"/>
    <p:sldId id="262" r:id="rId6"/>
    <p:sldId id="265" r:id="rId7"/>
    <p:sldId id="26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6" y="18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8693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733696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512065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470598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259498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94028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849364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690311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dirty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112856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52560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077173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567720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440378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7878063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7836075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157843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64198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37CDB4BD-0CF0-6BB2-4BDC-2E54AF75E4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19628" y="5708565"/>
            <a:ext cx="7555831" cy="440573"/>
          </a:xfrm>
        </p:spPr>
        <p:txBody>
          <a:bodyPr>
            <a:noAutofit/>
          </a:bodyPr>
          <a:lstStyle/>
          <a:p>
            <a:r>
              <a:rPr lang="es-CO" sz="2000" dirty="0">
                <a:latin typeface="Arial Black" panose="020B0A04020102020204" pitchFamily="34" charset="0"/>
              </a:rPr>
              <a:t>ASESORÍAS, CONSULTORÍAS E INVESTIGACIONES</a:t>
            </a:r>
          </a:p>
        </p:txBody>
      </p:sp>
      <p:pic>
        <p:nvPicPr>
          <p:cNvPr id="4" name="Imagen 3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C9122627-277F-15C1-4308-D11F8EE88F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3910" y="1149435"/>
            <a:ext cx="3750529" cy="4559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281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ACB5E9E0-7DDC-8A54-FA4D-5B2A3827F1A4}"/>
              </a:ext>
            </a:extLst>
          </p:cNvPr>
          <p:cNvSpPr txBox="1"/>
          <p:nvPr/>
        </p:nvSpPr>
        <p:spPr>
          <a:xfrm>
            <a:off x="4817805" y="521185"/>
            <a:ext cx="644375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ASESORÍAS, CONSULTORÍAS E INVESTIGACIONES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7548ADF-62BF-07B5-8D3F-8609D356356B}"/>
              </a:ext>
            </a:extLst>
          </p:cNvPr>
          <p:cNvSpPr txBox="1"/>
          <p:nvPr/>
        </p:nvSpPr>
        <p:spPr>
          <a:xfrm>
            <a:off x="668917" y="2018438"/>
            <a:ext cx="10372709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ZAGAZ LTDA ofrece un servicio integral de asesorías, consultorías e investigaciones orientado a fortalecer la seguridad corporativa de nuestros clientes.</a:t>
            </a:r>
          </a:p>
          <a:p>
            <a:pPr algn="just"/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Nuestro enfoque combina experiencia operativa, análisis especializado, metodologías de evaluación y herramientas tecnológicas avanzadas.</a:t>
            </a:r>
          </a:p>
          <a:p>
            <a:pPr algn="just"/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El objetivo es identificar riesgos, mejorar procesos, estructurar capacidades preventivas y brindar acompañamiento técnico profesional.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768B51C9-2CF9-5FB7-3A16-B616EB95F9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573" y="3962399"/>
            <a:ext cx="3650471" cy="205339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515E6003-76D1-904E-17CA-1C3413F639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0477" y="3962399"/>
            <a:ext cx="3650471" cy="205339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2517B2B8-49B2-BE6F-A0CC-0A6EBDBDE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0025" y="3962399"/>
            <a:ext cx="3650471" cy="2053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14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F08610A0-A4B5-EE7C-FAA8-8759FB3FF1BD}"/>
              </a:ext>
            </a:extLst>
          </p:cNvPr>
          <p:cNvSpPr txBox="1"/>
          <p:nvPr/>
        </p:nvSpPr>
        <p:spPr>
          <a:xfrm>
            <a:off x="4925962" y="585575"/>
            <a:ext cx="660572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200" dirty="0">
                <a:latin typeface="Arial Black" panose="020B0A04020102020204" pitchFamily="34" charset="0"/>
              </a:rPr>
              <a:t>EVALUACION INTEGRAL DE RIESGOS Y VULNERABILIDADES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D14C590-1DCC-50F2-65BD-F73F09CA99AD}"/>
              </a:ext>
            </a:extLst>
          </p:cNvPr>
          <p:cNvSpPr txBox="1"/>
          <p:nvPr/>
        </p:nvSpPr>
        <p:spPr>
          <a:xfrm>
            <a:off x="4925962" y="1295379"/>
            <a:ext cx="646962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Esta evaluación identifica, clasifica y prioriza riesgos para establecer medidas correctivas y preventivas.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0521A5A3-608A-43AC-6AAD-7C9EB3D847BD}"/>
              </a:ext>
            </a:extLst>
          </p:cNvPr>
          <p:cNvSpPr txBox="1"/>
          <p:nvPr/>
        </p:nvSpPr>
        <p:spPr>
          <a:xfrm>
            <a:off x="835108" y="1924584"/>
            <a:ext cx="695968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 Black" panose="020B0A04020102020204" pitchFamily="34" charset="0"/>
                <a:cs typeface="Arial" panose="020B0604020202020204" pitchFamily="34" charset="0"/>
              </a:rPr>
              <a:t>Alcance: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Identificación de amenazas internas y externas.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Detección de vulnerabilidades físicas, tecnológicas y operativas.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Evaluación de medidas actuales.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Matriz de riesgo.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Recomendaciones preventivas y correctivas.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DD51A737-523D-8310-85C2-685B31491457}"/>
              </a:ext>
            </a:extLst>
          </p:cNvPr>
          <p:cNvSpPr txBox="1"/>
          <p:nvPr/>
        </p:nvSpPr>
        <p:spPr>
          <a:xfrm>
            <a:off x="835108" y="3687102"/>
            <a:ext cx="7031875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 Black" panose="020B0A04020102020204" pitchFamily="34" charset="0"/>
                <a:cs typeface="Arial" panose="020B0604020202020204" pitchFamily="34" charset="0"/>
              </a:rPr>
              <a:t>Integración de CPTED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(Prevención del delito mediante el diseño ambiental):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Metodología para reducir riesgos mediante el diseño del entorno.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Control natural de accesos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Vigilancia natural o estratégica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Iluminación adecuada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Eliminación de puntos ciegos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Delimitación territorial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Infraestructura orientada a la reducción de vulnerabilidades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E4B3B725-A592-4CCF-5C55-7088DD12AD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6333" y="4433786"/>
            <a:ext cx="2756593" cy="1838639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F212ECBC-6141-37E9-8A7E-2C7B9F1227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6332" y="2424214"/>
            <a:ext cx="2756593" cy="1891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019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C6BD95FF-A102-E320-3AFC-E3FDA9170AF5}"/>
              </a:ext>
            </a:extLst>
          </p:cNvPr>
          <p:cNvSpPr txBox="1"/>
          <p:nvPr/>
        </p:nvSpPr>
        <p:spPr>
          <a:xfrm>
            <a:off x="4975121" y="624125"/>
            <a:ext cx="668438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200" dirty="0">
                <a:latin typeface="Arial Black" panose="020B0A04020102020204" pitchFamily="34" charset="0"/>
              </a:rPr>
              <a:t>EVALUACION INTEGRAL DE RIESGOS Y VULNERABILIDADES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9F885B02-7A04-1C3E-D2C4-DED41F412771}"/>
              </a:ext>
            </a:extLst>
          </p:cNvPr>
          <p:cNvSpPr txBox="1"/>
          <p:nvPr/>
        </p:nvSpPr>
        <p:spPr>
          <a:xfrm>
            <a:off x="1374707" y="1678418"/>
            <a:ext cx="6104019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 Black" panose="020B0A04020102020204" pitchFamily="34" charset="0"/>
                <a:cs typeface="Arial" panose="020B0604020202020204" pitchFamily="34" charset="0"/>
              </a:rPr>
              <a:t>Análisis de Riesgo ISO 31000: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Modelo para evaluar riesgos considerando probabilidad, impacto y tratamiento.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Identificación del contexto.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Identificación y análisis del riesgo.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Evaluación y priorización.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Tratamiento del riesgo.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93D9C942-29C1-C774-BED5-ECEE45F4E177}"/>
              </a:ext>
            </a:extLst>
          </p:cNvPr>
          <p:cNvSpPr txBox="1"/>
          <p:nvPr/>
        </p:nvSpPr>
        <p:spPr>
          <a:xfrm>
            <a:off x="1374706" y="3604046"/>
            <a:ext cx="610402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 Black" panose="020B0A04020102020204" pitchFamily="34" charset="0"/>
                <a:cs typeface="Arial" panose="020B0604020202020204" pitchFamily="34" charset="0"/>
              </a:rPr>
              <a:t>Evaluación física y operativa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: Inspección de: 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Infraestructura 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Rutas y accesos 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Puntos críticos 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Desempeño operativo.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6201E50B-64AD-AB92-BA5F-50387DEB109C}"/>
              </a:ext>
            </a:extLst>
          </p:cNvPr>
          <p:cNvSpPr txBox="1"/>
          <p:nvPr/>
        </p:nvSpPr>
        <p:spPr>
          <a:xfrm>
            <a:off x="1374706" y="5066125"/>
            <a:ext cx="610402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 Black" panose="020B0A04020102020204" pitchFamily="34" charset="0"/>
                <a:cs typeface="Arial" panose="020B0604020202020204" pitchFamily="34" charset="0"/>
              </a:rPr>
              <a:t>Auditoría de sistemas tecnológicos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: Revisión para validar su eficiencia y funcionalidad de: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CCTV, 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Alarmas, sensores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Controles de acceso 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Plataformas de monitoreo</a:t>
            </a:r>
          </a:p>
          <a:p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8711E229-3CB5-F95E-B8A6-C5BD78B391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0500" y="1678418"/>
            <a:ext cx="2813168" cy="1582407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16F0AEEC-54F6-BE06-67F3-F77667CC6E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0500" y="3409642"/>
            <a:ext cx="2897132" cy="1448566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5A750C2F-FB5C-52DD-6ADB-A4A55B05C3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0500" y="5007025"/>
            <a:ext cx="2897132" cy="1448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2691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adroTexto 13">
            <a:extLst>
              <a:ext uri="{FF2B5EF4-FFF2-40B4-BE49-F238E27FC236}">
                <a16:creationId xmlns:a16="http://schemas.microsoft.com/office/drawing/2014/main" id="{05AB7A85-FFB3-A24A-EEE0-30188AF88FAF}"/>
              </a:ext>
            </a:extLst>
          </p:cNvPr>
          <p:cNvSpPr txBox="1"/>
          <p:nvPr/>
        </p:nvSpPr>
        <p:spPr>
          <a:xfrm>
            <a:off x="5112774" y="434788"/>
            <a:ext cx="525081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CONSULTORÍA ESTRATÉGICA EN SEGURIDAD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2928CB1-49B2-43E9-5A16-2581799258C9}"/>
              </a:ext>
            </a:extLst>
          </p:cNvPr>
          <p:cNvSpPr txBox="1"/>
          <p:nvPr/>
        </p:nvSpPr>
        <p:spPr>
          <a:xfrm>
            <a:off x="1015698" y="1597944"/>
            <a:ext cx="5706978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Optimización del sistema de seguridad del cliente mediante análisis estructural y acompañamiento técnico.</a:t>
            </a:r>
          </a:p>
          <a:p>
            <a:r>
              <a:rPr lang="es-CO" dirty="0">
                <a:latin typeface="Arial Black" panose="020B0A04020102020204" pitchFamily="34" charset="0"/>
                <a:cs typeface="Arial" panose="020B0604020202020204" pitchFamily="34" charset="0"/>
              </a:rPr>
              <a:t>Actividades: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Rediseño de procesos internos.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Evaluación del desempeño del personal.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Auditorías internas y externas.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Integración físico-tecnológica.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Diseño de protocolos y procedimientos.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CDC8CC89-DF8A-7B68-0DE2-039F9C12EB41}"/>
              </a:ext>
            </a:extLst>
          </p:cNvPr>
          <p:cNvSpPr txBox="1"/>
          <p:nvPr/>
        </p:nvSpPr>
        <p:spPr>
          <a:xfrm>
            <a:off x="1015698" y="4236095"/>
            <a:ext cx="610402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 Black" panose="020B0A04020102020204" pitchFamily="34" charset="0"/>
                <a:cs typeface="Arial" panose="020B0604020202020204" pitchFamily="34" charset="0"/>
              </a:rPr>
              <a:t>Integración de POE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(Procedimientos Operativos Estándar):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Documentos que guían la actuación del personal ante cualquier evento operativo.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Control de accesos.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Operación de CCTV.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Rondas.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Reportes.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Emergencias.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E6FF488C-9FB7-0BCD-CB53-23DC708C81BD}"/>
              </a:ext>
            </a:extLst>
          </p:cNvPr>
          <p:cNvSpPr txBox="1"/>
          <p:nvPr/>
        </p:nvSpPr>
        <p:spPr>
          <a:xfrm>
            <a:off x="6722676" y="1318613"/>
            <a:ext cx="5706978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 Black" panose="020B0A04020102020204" pitchFamily="34" charset="0"/>
                <a:cs typeface="Arial" panose="020B0604020202020204" pitchFamily="34" charset="0"/>
              </a:rPr>
              <a:t>Integración del PSE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(Plan de Seguridad Empresarial):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Documento que consolida los elementos fundamentales del sistema de seguridad.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Análisis de riesgo.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Controles físicos y tecnológicos.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Procedimientos.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Planes de contingencia.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Roles y responsabilidades.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6F12EBC8-CB47-455B-299C-CA6E9BE002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4584" y="3938737"/>
            <a:ext cx="3957160" cy="2641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256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22C0D769-D1B7-6165-B9FB-2F422DC9A6B4}"/>
              </a:ext>
            </a:extLst>
          </p:cNvPr>
          <p:cNvSpPr txBox="1"/>
          <p:nvPr/>
        </p:nvSpPr>
        <p:spPr>
          <a:xfrm>
            <a:off x="5629275" y="314405"/>
            <a:ext cx="531695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b="1" dirty="0">
                <a:latin typeface="Arial Black" panose="020B0A04020102020204" pitchFamily="34" charset="0"/>
              </a:rPr>
              <a:t>INVESTIGACIONES ESPECIALIZADAS</a:t>
            </a:r>
            <a:endParaRPr lang="es-CO" sz="2400" dirty="0">
              <a:latin typeface="Arial Black" panose="020B0A040201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4541BBF-0635-DD2A-EAD4-D4497908AD88}"/>
              </a:ext>
            </a:extLst>
          </p:cNvPr>
          <p:cNvSpPr txBox="1"/>
          <p:nvPr/>
        </p:nvSpPr>
        <p:spPr>
          <a:xfrm>
            <a:off x="5473366" y="1181158"/>
            <a:ext cx="646095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Investigaciones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 desarrolladas bajo estricta confidencialidad.</a:t>
            </a:r>
          </a:p>
          <a:p>
            <a:r>
              <a:rPr lang="es-CO" dirty="0">
                <a:latin typeface="Arial Black" panose="020B0A04020102020204" pitchFamily="34" charset="0"/>
                <a:cs typeface="Arial" panose="020B0604020202020204" pitchFamily="34" charset="0"/>
              </a:rPr>
              <a:t>Alcance: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Investigaciones internas.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Casos de hurto.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Fraudes.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Verificación de información.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Análisis de CCTV.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Reconstrucción de eventos.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DB9C280-0A22-B357-EBBD-8E4A0AAC73AF}"/>
              </a:ext>
            </a:extLst>
          </p:cNvPr>
          <p:cNvSpPr txBox="1"/>
          <p:nvPr/>
        </p:nvSpPr>
        <p:spPr>
          <a:xfrm>
            <a:off x="806116" y="3448980"/>
            <a:ext cx="610402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600" dirty="0">
                <a:latin typeface="Arial Black" panose="020B0A04020102020204" pitchFamily="34" charset="0"/>
                <a:cs typeface="Arial" panose="020B0604020202020204" pitchFamily="34" charset="0"/>
              </a:rPr>
              <a:t>Herramientas y Metodologías Utilizadas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Aplicamos técnicas modernas de verificación, análisis y documentación.</a:t>
            </a:r>
          </a:p>
          <a:p>
            <a:r>
              <a:rPr lang="es-CO" sz="1600" dirty="0">
                <a:latin typeface="Arial Black" panose="020B0A04020102020204" pitchFamily="34" charset="0"/>
                <a:cs typeface="Arial" panose="020B0604020202020204" pitchFamily="34" charset="0"/>
              </a:rPr>
              <a:t>Herramientas: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Analítica de video con IA.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Revisión de CCTV.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Entrevistas.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Inspecciones físicas.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 Auditorías.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Análisis documental.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Polígrafo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VSA (Análisis de Estrés de la Voz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883E8243-2B86-8F6C-E9B9-FD55724320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4336" y="3592973"/>
            <a:ext cx="3911266" cy="2409825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ED2EF5DA-4543-F0B6-ECFE-3494817641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4848" y="1145402"/>
            <a:ext cx="3911265" cy="2200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9847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07E13641-A189-9762-594F-EA745ED0C8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0036975D-04DF-424C-44AC-91ADFFF47D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3648" y="2651307"/>
            <a:ext cx="4598310" cy="3807843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6800B682-2C16-31C7-843D-EA72FE0476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8325" y="2651307"/>
            <a:ext cx="5532599" cy="2034716"/>
          </a:xfrm>
          <a:prstGeom prst="rect">
            <a:avLst/>
          </a:prstGeom>
        </p:spPr>
      </p:pic>
      <p:pic>
        <p:nvPicPr>
          <p:cNvPr id="3" name="Imagen 2" descr="Dibujo con letras&#10;&#10;Descripción generada automáticamente con confianza media">
            <a:extLst>
              <a:ext uri="{FF2B5EF4-FFF2-40B4-BE49-F238E27FC236}">
                <a16:creationId xmlns:a16="http://schemas.microsoft.com/office/drawing/2014/main" id="{9659D849-E0B7-A110-4B1A-F1C01A5E04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265" y="398850"/>
            <a:ext cx="5987758" cy="2034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80754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">
  <a:themeElements>
    <a:clrScheme name="Azul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509</TotalTime>
  <Words>476</Words>
  <Application>Microsoft Office PowerPoint</Application>
  <PresentationFormat>Panorámica</PresentationFormat>
  <Paragraphs>80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2" baseType="lpstr">
      <vt:lpstr>Arial</vt:lpstr>
      <vt:lpstr>Arial Black</vt:lpstr>
      <vt:lpstr>Trebuchet MS</vt:lpstr>
      <vt:lpstr>Wingdings 3</vt:lpstr>
      <vt:lpstr>Faceta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john tafur</dc:creator>
  <cp:lastModifiedBy>p 1121</cp:lastModifiedBy>
  <cp:revision>12</cp:revision>
  <dcterms:created xsi:type="dcterms:W3CDTF">2025-11-11T16:36:18Z</dcterms:created>
  <dcterms:modified xsi:type="dcterms:W3CDTF">2026-08-09T17:27:03Z</dcterms:modified>
</cp:coreProperties>
</file>