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9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54420" y="5688899"/>
            <a:ext cx="5951621" cy="440573"/>
          </a:xfrm>
        </p:spPr>
        <p:txBody>
          <a:bodyPr>
            <a:noAutofit/>
          </a:bodyPr>
          <a:lstStyle/>
          <a:p>
            <a:r>
              <a:rPr lang="es-CO" sz="2000" dirty="0">
                <a:latin typeface="Arial Black" panose="020B0A04020102020204" pitchFamily="34" charset="0"/>
              </a:rPr>
              <a:t>UNIDAD DE PROTECCIÓN EJECUTIVA</a:t>
            </a:r>
          </a:p>
        </p:txBody>
      </p:sp>
      <p:pic>
        <p:nvPicPr>
          <p:cNvPr id="2" name="Imagen 1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1693A685-E41D-3FF2-53E3-6211607011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32" y="1086464"/>
            <a:ext cx="3854134" cy="46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4709652" y="681605"/>
            <a:ext cx="49998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UNIDAD DE PROTECCIÓN EJECUTIVA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80269D7-7B84-EC45-F9D6-23EA4B3E7A99}"/>
              </a:ext>
            </a:extLst>
          </p:cNvPr>
          <p:cNvSpPr txBox="1"/>
          <p:nvPr/>
        </p:nvSpPr>
        <p:spPr>
          <a:xfrm>
            <a:off x="677779" y="1794991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Unidad de Protección Ejecutiva de ZAGAZ LTDA ofrece servicios especializados de seguridad personal para clientes VIP, bajo estándares internacionales. Nuestro enfoque combina discreción, precisión operativa, análisis de riesgo avanzado y un equipo altamente entrenado para mitigar amenazas físicas, sociales y operativas.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2F8DECB-B779-2C55-A5D3-79148D1F1A5F}"/>
              </a:ext>
            </a:extLst>
          </p:cNvPr>
          <p:cNvSpPr txBox="1"/>
          <p:nvPr/>
        </p:nvSpPr>
        <p:spPr>
          <a:xfrm>
            <a:off x="677779" y="3901791"/>
            <a:ext cx="6104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b="1" dirty="0">
                <a:latin typeface="Arial Black" panose="020B0A04020102020204" pitchFamily="34" charset="0"/>
                <a:cs typeface="Arial" panose="020B0604020202020204" pitchFamily="34" charset="0"/>
              </a:rPr>
              <a:t>PROTECCIÓN A PERSONALIDADES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C6FB9E6D-4778-13F5-88AF-E94A8B3EDF06}"/>
              </a:ext>
            </a:extLst>
          </p:cNvPr>
          <p:cNvSpPr txBox="1"/>
          <p:nvPr/>
        </p:nvSpPr>
        <p:spPr>
          <a:xfrm>
            <a:off x="677779" y="4422073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protección a personalidades consiste en medidas preventivas y reactivas destinadas a salvaguardar la integridad física de individuos con exposición pública, posiciones sensibles o riesgo elevado. Incluye acompañamiento, contravigilancia, análisis de amenazas, protocolos de movimiento y evaluación constante del entorno.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FD61664-3C8C-DD7A-85A6-728295F21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516" y="1639306"/>
            <a:ext cx="3680410" cy="249627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6B59067-1B44-725D-7CB5-77B5FC803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516" y="4351333"/>
            <a:ext cx="3680410" cy="229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935DAC3-5678-87A1-8089-9459BC16EE0A}"/>
              </a:ext>
            </a:extLst>
          </p:cNvPr>
          <p:cNvSpPr txBox="1"/>
          <p:nvPr/>
        </p:nvSpPr>
        <p:spPr>
          <a:xfrm>
            <a:off x="4969171" y="524246"/>
            <a:ext cx="49008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TIPOS DE ESCOLTA A PERSONALIDADES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1EB2612-BF11-F232-69BD-F3F230D3788C}"/>
              </a:ext>
            </a:extLst>
          </p:cNvPr>
          <p:cNvSpPr txBox="1"/>
          <p:nvPr/>
        </p:nvSpPr>
        <p:spPr>
          <a:xfrm>
            <a:off x="381002" y="2117511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ESCOLTA ACOMPAÑANTE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Protección directa y permanente al cliente, con un escolta ubicado a corta distancia, encargado de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Cobertura física inmediata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Protección en movimiento a pie y en eventos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Reacción ante amenazas directas</a:t>
            </a:r>
          </a:p>
          <a:p>
            <a:pPr marL="285750" indent="-285750">
              <a:buFontTx/>
              <a:buChar char="-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Identificación y bloqueo de riesgos cercanos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02F42CF-0A48-36E8-019E-B7A47D8979C1}"/>
              </a:ext>
            </a:extLst>
          </p:cNvPr>
          <p:cNvSpPr txBox="1"/>
          <p:nvPr/>
        </p:nvSpPr>
        <p:spPr>
          <a:xfrm>
            <a:off x="381002" y="4302429"/>
            <a:ext cx="61040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b="1" dirty="0">
                <a:latin typeface="Arial Black" panose="020B0A04020102020204" pitchFamily="34" charset="0"/>
              </a:rPr>
              <a:t>ESCOLTA VEHICULAR</a:t>
            </a:r>
          </a:p>
          <a:p>
            <a:pPr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Acompañamiento en vehículo, con funciones de: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Conducción defensiva y evasiva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Protección del vehículo principal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Control de rutas y puntos críticos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Cobertura 360° en entradas y salidas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Reacción ante intentos de secuestro, robo o atentado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CBCC549-5025-8D1C-EBAD-C150248728B7}"/>
              </a:ext>
            </a:extLst>
          </p:cNvPr>
          <p:cNvSpPr txBox="1"/>
          <p:nvPr/>
        </p:nvSpPr>
        <p:spPr>
          <a:xfrm>
            <a:off x="6485022" y="1411441"/>
            <a:ext cx="453642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CO" b="1" dirty="0">
                <a:latin typeface="Arial Black" panose="020B0A04020102020204" pitchFamily="34" charset="0"/>
              </a:rPr>
              <a:t>ESCOLTA MOTORIZADO</a:t>
            </a:r>
          </a:p>
          <a:p>
            <a:pPr>
              <a:buNone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Escoltas motorizados realizan funciones de: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Abertura de vía y control del tráfico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Reconocimiento previo (Avanzadas)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Identificación de riesgos en ruta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Separación de terceros y vehículos sospechosos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Acompañamiento en caravanas o comitivas oficiales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43082D8-313D-A745-EC08-A29B6AF02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5186" y="4604179"/>
            <a:ext cx="2555220" cy="168476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B1E0CE1-A509-1B1E-0446-3AF73031E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159" y="4604179"/>
            <a:ext cx="2321224" cy="168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6" descr="Resultado de imagen de escoltas">
            <a:extLst>
              <a:ext uri="{FF2B5EF4-FFF2-40B4-BE49-F238E27FC236}">
                <a16:creationId xmlns:a16="http://schemas.microsoft.com/office/drawing/2014/main" id="{89530C2E-3BDD-120E-85C7-C086ABB05E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36694" y="3124199"/>
            <a:ext cx="4900863" cy="4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CA118672-6FCE-F1AB-DCBC-A456B774DA65}"/>
              </a:ext>
            </a:extLst>
          </p:cNvPr>
          <p:cNvSpPr txBox="1"/>
          <p:nvPr/>
        </p:nvSpPr>
        <p:spPr>
          <a:xfrm>
            <a:off x="5150033" y="735925"/>
            <a:ext cx="49088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 MODELO DE PROTECCIÓN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542FC6B-9A46-70A7-24A2-58A3829884C3}"/>
              </a:ext>
            </a:extLst>
          </p:cNvPr>
          <p:cNvSpPr txBox="1"/>
          <p:nvPr/>
        </p:nvSpPr>
        <p:spPr>
          <a:xfrm>
            <a:off x="733541" y="5071200"/>
            <a:ext cx="356115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Arial Black" panose="020B0A040201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ANILLOS DE SEGURIDAD</a:t>
            </a:r>
            <a:b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- </a:t>
            </a:r>
            <a: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Anillo 1: </a:t>
            </a:r>
            <a:r>
              <a:rPr lang="es-CO" sz="1800" noProof="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Protección</a:t>
            </a:r>
            <a: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 inmediata.</a:t>
            </a:r>
            <a:b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- </a:t>
            </a:r>
            <a: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Anillo 2: Vigilancia táctica.</a:t>
            </a:r>
            <a:b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- </a:t>
            </a:r>
            <a: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Anillo 3: Contravigilancia.</a:t>
            </a:r>
            <a:b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</a:b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DDAB3C2-5868-A3EE-75C7-209D3B6071E9}"/>
              </a:ext>
            </a:extLst>
          </p:cNvPr>
          <p:cNvSpPr txBox="1"/>
          <p:nvPr/>
        </p:nvSpPr>
        <p:spPr>
          <a:xfrm>
            <a:off x="733541" y="1985633"/>
            <a:ext cx="6104020" cy="13394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buNone/>
            </a:pPr>
            <a:r>
              <a:rPr lang="en-US" b="1" kern="0" dirty="0">
                <a:effectLst/>
                <a:latin typeface="Arial Black" panose="020B0A0402010202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INTELIGENCIA Y ANÁLISIS DE RIESGO</a:t>
            </a:r>
            <a:endParaRPr lang="es-CO" b="1" kern="0" dirty="0">
              <a:effectLst/>
              <a:latin typeface="Arial Black" panose="020B0A0402010202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800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Incluye estudio de amenazas, análisis de rutas, contravigilancia, evaluación del entorno y planes de contingencia.</a:t>
            </a:r>
            <a:endParaRPr lang="es-CO" sz="18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77088DB-F141-7A8A-894C-69DD6EDBCCD8}"/>
              </a:ext>
            </a:extLst>
          </p:cNvPr>
          <p:cNvSpPr txBox="1"/>
          <p:nvPr/>
        </p:nvSpPr>
        <p:spPr>
          <a:xfrm>
            <a:off x="733541" y="3316874"/>
            <a:ext cx="418679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MOVIMIENTO Y COBERTURAS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Arribo y salida.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Zonas seguras.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Cobertura 360°.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Control interno de espacios.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- Evacuación.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232CF16-1D6A-C158-4B60-68AB09962144}"/>
              </a:ext>
            </a:extLst>
          </p:cNvPr>
          <p:cNvSpPr txBox="1"/>
          <p:nvPr/>
        </p:nvSpPr>
        <p:spPr>
          <a:xfrm>
            <a:off x="4552465" y="4802470"/>
            <a:ext cx="61040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</a:rPr>
              <a:t>CONFIDENCIALIDAD Y PROTOCOLO DE INTERACCIÓN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Incluye manejo restringido de información, comunicación mínima, cero filtración de itinerarios y absoluta confidencialidad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0F984A3D-E32E-20C3-FD95-E60B1AF703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093"/>
          <a:stretch>
            <a:fillRect/>
          </a:stretch>
        </p:blipFill>
        <p:spPr>
          <a:xfrm>
            <a:off x="6355261" y="2055530"/>
            <a:ext cx="4047269" cy="220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C7C3A47-EBFA-3BDF-14E3-E8DE89C13B5F}"/>
              </a:ext>
            </a:extLst>
          </p:cNvPr>
          <p:cNvSpPr txBox="1"/>
          <p:nvPr/>
        </p:nvSpPr>
        <p:spPr>
          <a:xfrm>
            <a:off x="758423" y="1815862"/>
            <a:ext cx="60960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Niveles de Alerta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1 - Código Amarillo: Detección de riesgo potencial. Acción: monitoreo reforzado.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2 - Código Rojo: Amenaza directa o intento de hurto. Acción: activar plan de contingencia y avisar autoridades.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Nivel 3 - Código Negro: Pérdida de comunicación o ataque confirmado. Acción: reacción institucional inmediata y protocolo de emergencia.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940F9F5-31D9-47AE-8904-BC706284E411}"/>
              </a:ext>
            </a:extLst>
          </p:cNvPr>
          <p:cNvSpPr txBox="1"/>
          <p:nvPr/>
        </p:nvSpPr>
        <p:spPr>
          <a:xfrm>
            <a:off x="758423" y="3877965"/>
            <a:ext cx="6096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Secuencia de Reacción 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1. Comunicación inmediata al Centro de Control con ubicación exacta.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2. Activación de </a:t>
            </a:r>
            <a:r>
              <a:rPr lang="es-CO" sz="1600" dirty="0" err="1">
                <a:latin typeface="Arial" panose="020B0604020202020204" pitchFamily="34" charset="0"/>
                <a:cs typeface="Arial" panose="020B0604020202020204" pitchFamily="34" charset="0"/>
              </a:rPr>
              <a:t>geocerca</a:t>
            </a:r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 de emergencia y contacto con autoridades.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3. Aplicación de maniobra evasiva priorizando protección del protegido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4. Coordinador Operativo dirige la respuesta y apoyo en campo.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5. Cierre del incidente con informe detallado y registro en sistema.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5AB7A85-FFB3-A24A-EEE0-30188AF88FAF}"/>
              </a:ext>
            </a:extLst>
          </p:cNvPr>
          <p:cNvSpPr txBox="1"/>
          <p:nvPr/>
        </p:nvSpPr>
        <p:spPr>
          <a:xfrm>
            <a:off x="4945625" y="486250"/>
            <a:ext cx="46635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PROTOCOLO DE REACCIÓN INMEDIATA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01D4B8C-017E-27EE-2343-5C8B988FBB88}"/>
              </a:ext>
            </a:extLst>
          </p:cNvPr>
          <p:cNvSpPr txBox="1"/>
          <p:nvPr/>
        </p:nvSpPr>
        <p:spPr>
          <a:xfrm>
            <a:off x="6954251" y="1645980"/>
            <a:ext cx="434301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</a:rPr>
              <a:t>Principios de Reacción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Proteger al VIP primero.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Evacuación sobre confrontación.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Uso proporcional y autorizado de la fuerza.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Coordinación entre los anillos.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- Activación inmediata del Centro de Control.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185045-1A99-27D6-FE52-7E2DBAC2F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213" y="3637918"/>
            <a:ext cx="3158372" cy="210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B2B292-4D21-F449-F576-5B4B2AC00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381" y="2202426"/>
            <a:ext cx="9404839" cy="4489007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6FFECC4-ED00-6693-FD6A-1DA51386BEFD}"/>
              </a:ext>
            </a:extLst>
          </p:cNvPr>
          <p:cNvSpPr txBox="1"/>
          <p:nvPr/>
        </p:nvSpPr>
        <p:spPr>
          <a:xfrm>
            <a:off x="5350301" y="783434"/>
            <a:ext cx="43955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COMUNICACIONES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FCAB8E2-5C5C-5690-FE1D-2A1AD8A82C03}"/>
              </a:ext>
            </a:extLst>
          </p:cNvPr>
          <p:cNvSpPr txBox="1"/>
          <p:nvPr/>
        </p:nvSpPr>
        <p:spPr>
          <a:xfrm>
            <a:off x="3805084" y="1245099"/>
            <a:ext cx="58680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000" dirty="0">
                <a:latin typeface="Arial" panose="020B0604020202020204" pitchFamily="34" charset="0"/>
                <a:cs typeface="Arial" panose="020B0604020202020204" pitchFamily="34" charset="0"/>
              </a:rPr>
              <a:t>La solución de comunicación esta basada en la plataforma  TOPC</a:t>
            </a:r>
          </a:p>
        </p:txBody>
      </p:sp>
    </p:spTree>
    <p:extLst>
      <p:ext uri="{BB962C8B-B14F-4D97-AF65-F5344CB8AC3E}">
        <p14:creationId xmlns:p14="http://schemas.microsoft.com/office/powerpoint/2010/main" val="362362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97F3420-F5EB-7D5C-4B87-84B1922DC2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00" y="2651307"/>
            <a:ext cx="5532599" cy="2034716"/>
          </a:xfrm>
          <a:prstGeom prst="rect">
            <a:avLst/>
          </a:prstGeom>
        </p:spPr>
      </p:pic>
      <p:pic>
        <p:nvPicPr>
          <p:cNvPr id="3" name="Imagen 2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DC4B8965-BCD1-EE87-8C56-6CB1282DD8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179</TotalTime>
  <Words>517</Words>
  <Application>Microsoft Office PowerPoint</Application>
  <PresentationFormat>Panorámica</PresentationFormat>
  <Paragraphs>57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8</cp:revision>
  <dcterms:created xsi:type="dcterms:W3CDTF">2025-11-11T16:36:18Z</dcterms:created>
  <dcterms:modified xsi:type="dcterms:W3CDTF">2026-08-09T17:42:21Z</dcterms:modified>
</cp:coreProperties>
</file>