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9" r:id="rId4"/>
    <p:sldId id="258" r:id="rId5"/>
    <p:sldId id="260" r:id="rId6"/>
    <p:sldId id="263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8693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3369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1206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9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94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94028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4936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0311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285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256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7717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6772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4037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87806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8360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784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419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7CDB4BD-0CF0-6BB2-4BDC-2E54AF75E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6651" y="5851638"/>
            <a:ext cx="4724401" cy="440573"/>
          </a:xfrm>
        </p:spPr>
        <p:txBody>
          <a:bodyPr>
            <a:noAutofit/>
          </a:bodyPr>
          <a:lstStyle/>
          <a:p>
            <a:r>
              <a:rPr lang="es-CO" sz="2000" dirty="0">
                <a:latin typeface="Arial Black" panose="020B0A04020102020204" pitchFamily="34" charset="0"/>
              </a:rPr>
              <a:t>ESCOLTA A CARGA CRITICA</a:t>
            </a:r>
          </a:p>
        </p:txBody>
      </p:sp>
      <p:pic>
        <p:nvPicPr>
          <p:cNvPr id="2" name="Imagen 1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1107AAC-6BF0-3C59-1B09-905F75837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932" y="1086464"/>
            <a:ext cx="3854134" cy="468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8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BF562E5-9EB2-1C84-863C-4D7FDAEDC1EA}"/>
              </a:ext>
            </a:extLst>
          </p:cNvPr>
          <p:cNvSpPr txBox="1"/>
          <p:nvPr/>
        </p:nvSpPr>
        <p:spPr>
          <a:xfrm>
            <a:off x="527837" y="1300586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El servicio de escolta a carga crítica de ZAGAZ LTDA está diseñado para proteger el transporte de mercancías, equipos o valores de alto riesgo, garantizando su integridad desde el punto de origen hasta el destino final. Nuestro equipo de escoltas altamente capacitados ejecuta acompañamientos tácticos, motorizados o vehiculares, con soporte tecnológico en tiempo real y comunicación continua con el centro de monitoreo 24/7.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CB5E9E0-7DDC-8A54-FA4D-5B2A3827F1A4}"/>
              </a:ext>
            </a:extLst>
          </p:cNvPr>
          <p:cNvSpPr txBox="1"/>
          <p:nvPr/>
        </p:nvSpPr>
        <p:spPr>
          <a:xfrm>
            <a:off x="4630994" y="681605"/>
            <a:ext cx="507849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SERVICIO DE ESCOLTA A CARGA CRÍTICA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62B3D9E-A48B-C2B1-6A6B-ADCBBE087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749" y="1776264"/>
            <a:ext cx="3625516" cy="241701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31A00480-B6D0-E1A2-249F-3AAF99D57409}"/>
              </a:ext>
            </a:extLst>
          </p:cNvPr>
          <p:cNvSpPr txBox="1"/>
          <p:nvPr/>
        </p:nvSpPr>
        <p:spPr>
          <a:xfrm>
            <a:off x="527837" y="4467257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Escolta Motorizada: Ideal para caravanas o transporte urbano de alta movilidad.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Escolta Vehicular y/o motorizado: Acompañamiento en vehículo de apoyo, ideal para rutas intermunicipales o de larga distancia.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Escolta Mixta: Combinación de motorizados y vehículo de apoyo según la criticidad y extensión de la ruta.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C24AD0C-884B-8D56-7D15-80077E9AFFC8}"/>
              </a:ext>
            </a:extLst>
          </p:cNvPr>
          <p:cNvSpPr txBox="1"/>
          <p:nvPr/>
        </p:nvSpPr>
        <p:spPr>
          <a:xfrm>
            <a:off x="449179" y="4051757"/>
            <a:ext cx="25025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Tipos de Escolta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61A12F02-643D-BC3D-AA3C-80D6C59A62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749" y="4456937"/>
            <a:ext cx="3625515" cy="203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5B2C5B12-2EF9-D4E8-C537-78F4F0AB7ECC}"/>
              </a:ext>
            </a:extLst>
          </p:cNvPr>
          <p:cNvSpPr txBox="1"/>
          <p:nvPr/>
        </p:nvSpPr>
        <p:spPr>
          <a:xfrm>
            <a:off x="1187309" y="2339423"/>
            <a:ext cx="60960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El Centro de Monitoreo Satelital ZAGAZ recibe y analiza la información transmitida por los dispositivos GPS mediante una plataforma tecnológica que permite: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Visualización en mapas digitales de toda la flota y convoyes en movimiento.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Generación de alertas visuales y auditivas ante cualquier evento anómalo.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Comunicación directa con los escoltas y el conductor a través de radio o plataforma PTT.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Registro automatizado de reportes, posiciones y eventos críticos.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Grabación y almacenamiento de la trazabilidad durante y después de cada misión.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D8119513-5DE6-19D5-416A-0C5E0988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339" y="1775249"/>
            <a:ext cx="2781354" cy="4641155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A118672-6FCE-F1AB-DCBC-A456B774DA65}"/>
              </a:ext>
            </a:extLst>
          </p:cNvPr>
          <p:cNvSpPr txBox="1"/>
          <p:nvPr/>
        </p:nvSpPr>
        <p:spPr>
          <a:xfrm>
            <a:off x="1060331" y="1775249"/>
            <a:ext cx="68660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CENTRO DE CONTROL Y SUPERVISIÓN</a:t>
            </a:r>
          </a:p>
        </p:txBody>
      </p:sp>
    </p:spTree>
    <p:extLst>
      <p:ext uri="{BB962C8B-B14F-4D97-AF65-F5344CB8AC3E}">
        <p14:creationId xmlns:p14="http://schemas.microsoft.com/office/powerpoint/2010/main" val="2927269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27E9A62-61E4-5E9F-20E5-67774B0CDE89}"/>
              </a:ext>
            </a:extLst>
          </p:cNvPr>
          <p:cNvSpPr txBox="1"/>
          <p:nvPr/>
        </p:nvSpPr>
        <p:spPr>
          <a:xfrm>
            <a:off x="557852" y="2692282"/>
            <a:ext cx="6096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El sistema GPS opera mediante una red de dispositivos instalados en los vehículos de transporte y en las unidades de escolta, los cuales envían información en tiempo real al Centro de Control ZAGAZ 24/7, incluyendo: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Ubicación geográfica exacta (coordenadas GPS).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Velocidad promedio y tiempo de detención.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Registro de desvíos o detenciones no autorizadas.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Alertas automáticas por geocercas (zonas de riesgo o desvío).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Estado de encendido, apagado o apertura de puertas.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Registro histórico del recorrido completo.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D900D8C-2F2F-46E8-E51A-E8B7E64B1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1269" y="1889364"/>
            <a:ext cx="5092879" cy="4168342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062B1615-A84C-275C-F695-E538BB5D33F6}"/>
              </a:ext>
            </a:extLst>
          </p:cNvPr>
          <p:cNvSpPr txBox="1"/>
          <p:nvPr/>
        </p:nvSpPr>
        <p:spPr>
          <a:xfrm>
            <a:off x="557852" y="2195091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FUNCIONALIDAD DEL SISTEMA</a:t>
            </a:r>
          </a:p>
        </p:txBody>
      </p:sp>
    </p:spTree>
    <p:extLst>
      <p:ext uri="{BB962C8B-B14F-4D97-AF65-F5344CB8AC3E}">
        <p14:creationId xmlns:p14="http://schemas.microsoft.com/office/powerpoint/2010/main" val="2324198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100DC90-4598-A194-7C0C-DED5EC582038}"/>
              </a:ext>
            </a:extLst>
          </p:cNvPr>
          <p:cNvSpPr txBox="1"/>
          <p:nvPr/>
        </p:nvSpPr>
        <p:spPr>
          <a:xfrm>
            <a:off x="724482" y="1924850"/>
            <a:ext cx="6096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La trazabilidad total asegura el seguimiento histórico y verificable de cada misión, integrando datos de tiempo, ubicación y comunicación. Cada recorrido genera un reporte electrónico de misión que incluye: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Fecha, hora y código de servicio.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Ruta programada vs. ruta ejecutada.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Eventos y alertas registradas durante el desplazamiento.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Intervenciones del centro de control.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Acciones correctivas o de contingencia aplicadas.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47EE634-1F7E-2376-596D-035A04552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7202905" y="1602665"/>
            <a:ext cx="4539916" cy="2550156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935DAC3-5678-87A1-8089-9459BC16EE0A}"/>
              </a:ext>
            </a:extLst>
          </p:cNvPr>
          <p:cNvSpPr txBox="1"/>
          <p:nvPr/>
        </p:nvSpPr>
        <p:spPr>
          <a:xfrm>
            <a:off x="5005136" y="680470"/>
            <a:ext cx="43955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TRAZABILIDAD TOTAL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04FA8EC-7B2D-D17B-D6D3-A9DF2F92C2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115" y="4565558"/>
            <a:ext cx="3696885" cy="202920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F035FB8-242D-882E-3F5C-C486D2433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2905" y="4376773"/>
            <a:ext cx="4695075" cy="202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9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0B2B292-4D21-F449-F576-5B4B2AC00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309" y="2109482"/>
            <a:ext cx="9146379" cy="436564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6FFECC4-ED00-6693-FD6A-1DA51386BEFD}"/>
              </a:ext>
            </a:extLst>
          </p:cNvPr>
          <p:cNvSpPr txBox="1"/>
          <p:nvPr/>
        </p:nvSpPr>
        <p:spPr>
          <a:xfrm>
            <a:off x="4957010" y="712383"/>
            <a:ext cx="43955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COMUNICACIONES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FCAB8E2-5C5C-5690-FE1D-2A1AD8A82C03}"/>
              </a:ext>
            </a:extLst>
          </p:cNvPr>
          <p:cNvSpPr txBox="1"/>
          <p:nvPr/>
        </p:nvSpPr>
        <p:spPr>
          <a:xfrm>
            <a:off x="3073098" y="1426321"/>
            <a:ext cx="76520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La solución de comunicación esta basada en la plataforma  TOPC</a:t>
            </a:r>
          </a:p>
        </p:txBody>
      </p:sp>
    </p:spTree>
    <p:extLst>
      <p:ext uri="{BB962C8B-B14F-4D97-AF65-F5344CB8AC3E}">
        <p14:creationId xmlns:p14="http://schemas.microsoft.com/office/powerpoint/2010/main" val="362362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95A5193-02DC-D855-25C4-5AD39D908482}"/>
              </a:ext>
            </a:extLst>
          </p:cNvPr>
          <p:cNvSpPr txBox="1"/>
          <p:nvPr/>
        </p:nvSpPr>
        <p:spPr>
          <a:xfrm>
            <a:off x="5083277" y="604459"/>
            <a:ext cx="52306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PROTOCOLO DE COMUNICACIÓN Y REACCIÓN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9DFAE86-A604-3EA1-FCC2-DE10777AE2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8850" y="2467897"/>
            <a:ext cx="3770258" cy="205717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4CFD13D-CACA-2B74-301F-156D8D1BC05A}"/>
              </a:ext>
            </a:extLst>
          </p:cNvPr>
          <p:cNvSpPr txBox="1"/>
          <p:nvPr/>
        </p:nvSpPr>
        <p:spPr>
          <a:xfrm>
            <a:off x="438400" y="2090173"/>
            <a:ext cx="609600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CANALES DE COMUNICACIÓN AUTORIZADOS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Los canales autorizados para la comunicación operativa son: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Radio VHF/UHF: Canal primario entre escoltas y Centro de Control.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Telefonía celular / PTT: Canal de respaldo en caso de falla del sistema principal.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Sistema GPS / AVL: Para monitoreo automático de ubicación.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Aplicativo móvil </a:t>
            </a:r>
            <a:r>
              <a:rPr lang="es-CO" sz="1600" dirty="0" err="1">
                <a:latin typeface="Arial" panose="020B0604020202020204" pitchFamily="34" charset="0"/>
                <a:cs typeface="Arial" panose="020B0604020202020204" pitchFamily="34" charset="0"/>
              </a:rPr>
              <a:t>Tpoc</a:t>
            </a: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: Reporte de novedades, botón de pánico y georreferenciación.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Correo o mensajería interna: Para informes finales o reportes de incidentes.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22C5CCC-B723-8B2A-084B-96600869E761}"/>
              </a:ext>
            </a:extLst>
          </p:cNvPr>
          <p:cNvSpPr txBox="1"/>
          <p:nvPr/>
        </p:nvSpPr>
        <p:spPr>
          <a:xfrm>
            <a:off x="438400" y="4930102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Comunicación Inicial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Antes del inicio del servicio, el escolta líder confirma con el Centro de Control la ruta asignada, hora de salida, puntos de control y prueba los canales de comunicación. Se asigna un código de misión único.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A971702-C1B6-E3EF-74B8-234F249363C2}"/>
              </a:ext>
            </a:extLst>
          </p:cNvPr>
          <p:cNvSpPr txBox="1"/>
          <p:nvPr/>
        </p:nvSpPr>
        <p:spPr>
          <a:xfrm>
            <a:off x="6299372" y="4437459"/>
            <a:ext cx="422114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Comunicación Durante el Recorrido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El escolta reporta posición y estado de la carga cada 30 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minutos o en cada punto de control, indicando código de misión, hora, kilómetro, condiciones de tránsito y estado general. En zonas críticas, los reportes se reducen a intervalos de 15 minutos.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B8486F1-BC37-7A5C-CDC3-713F1590DCE7}"/>
              </a:ext>
            </a:extLst>
          </p:cNvPr>
          <p:cNvSpPr txBox="1"/>
          <p:nvPr/>
        </p:nvSpPr>
        <p:spPr>
          <a:xfrm>
            <a:off x="7150320" y="1905507"/>
            <a:ext cx="37859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Plataforma Integral </a:t>
            </a:r>
            <a:r>
              <a:rPr lang="es-CO" dirty="0" err="1">
                <a:latin typeface="Arial Black" panose="020B0A04020102020204" pitchFamily="34" charset="0"/>
              </a:rPr>
              <a:t>TPoc</a:t>
            </a:r>
            <a:r>
              <a:rPr lang="es-CO" dirty="0"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666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C7C3A47-EBFA-3BDF-14E3-E8DE89C13B5F}"/>
              </a:ext>
            </a:extLst>
          </p:cNvPr>
          <p:cNvSpPr txBox="1"/>
          <p:nvPr/>
        </p:nvSpPr>
        <p:spPr>
          <a:xfrm>
            <a:off x="424126" y="2026589"/>
            <a:ext cx="60960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Niveles de Alerta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Nivel 1 - Código Amarillo: Detección de riesgo potencial. Acción: monitoreo reforzado.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Nivel 2 - Código Rojo: Amenaza directa o intento de hurto. Acción: activar plan de contingencia y avisar autoridades.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Nivel 3 - Código Negro: Pérdida de comunicación o ataque confirmado. Acción: reacción institucional inmediata y protocolo de emergencia.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940F9F5-31D9-47AE-8904-BC706284E411}"/>
              </a:ext>
            </a:extLst>
          </p:cNvPr>
          <p:cNvSpPr txBox="1"/>
          <p:nvPr/>
        </p:nvSpPr>
        <p:spPr>
          <a:xfrm>
            <a:off x="424126" y="3997275"/>
            <a:ext cx="60960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Secuencia de Reacción 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1. Comunicación inmediata al Centro de Control con ubicación exacta.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2. Activación de </a:t>
            </a:r>
            <a:r>
              <a:rPr lang="es-CO" sz="1600" dirty="0" err="1">
                <a:latin typeface="Arial" panose="020B0604020202020204" pitchFamily="34" charset="0"/>
                <a:cs typeface="Arial" panose="020B0604020202020204" pitchFamily="34" charset="0"/>
              </a:rPr>
              <a:t>geocerca</a:t>
            </a: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 de emergencia y contacto con autoridades.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3. Aplicación de maniobra evasiva priorizando protección del conductor y la carga.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4. Coordinador Operativo dirige la respuesta y apoyo en campo.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5. Cierre del incidente con informe detallado y registro en sistema.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5F08EC0-8324-9B39-E9D9-071326C54D6D}"/>
              </a:ext>
            </a:extLst>
          </p:cNvPr>
          <p:cNvSpPr txBox="1"/>
          <p:nvPr/>
        </p:nvSpPr>
        <p:spPr>
          <a:xfrm>
            <a:off x="6666271" y="1746541"/>
            <a:ext cx="45720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Registro y Trazabilidad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Los registros generados en la operación incluyen: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Reportes de posición y comunicación.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Grabaciones de radio y llamadas.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Reporte de incidente con tiempos y acciones.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Trazabilidad de ubicación GPS y comunicación digital.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5AB7A85-FFB3-A24A-EEE0-30188AF88FAF}"/>
              </a:ext>
            </a:extLst>
          </p:cNvPr>
          <p:cNvSpPr txBox="1"/>
          <p:nvPr/>
        </p:nvSpPr>
        <p:spPr>
          <a:xfrm>
            <a:off x="4431244" y="983540"/>
            <a:ext cx="70264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PROTOCOLO DE REACCIÓN INMEDIATA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554DC8A-18E6-D7F9-9522-4BD9B98FA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0126" y="3856267"/>
            <a:ext cx="3855064" cy="1724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56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7E13641-A189-9762-594F-EA745ED0C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0036975D-04DF-424C-44AC-91ADFFF47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48" y="2651307"/>
            <a:ext cx="4598310" cy="3807843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25252F21-EBA6-9A31-1ECD-CA7395132B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300" y="2651307"/>
            <a:ext cx="5532599" cy="2034716"/>
          </a:xfrm>
          <a:prstGeom prst="rect">
            <a:avLst/>
          </a:prstGeom>
        </p:spPr>
      </p:pic>
      <p:pic>
        <p:nvPicPr>
          <p:cNvPr id="3" name="Imagen 2" descr="Dibujo con letras&#10;&#10;Descripción generada automáticamente con confianza media">
            <a:extLst>
              <a:ext uri="{FF2B5EF4-FFF2-40B4-BE49-F238E27FC236}">
                <a16:creationId xmlns:a16="http://schemas.microsoft.com/office/drawing/2014/main" id="{FB6BC37D-3654-7F26-C8BF-89309F87DE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65" y="398850"/>
            <a:ext cx="5987758" cy="2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075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786</Words>
  <Application>Microsoft Office PowerPoint</Application>
  <PresentationFormat>Panorámica</PresentationFormat>
  <Paragraphs>64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tafur</dc:creator>
  <cp:lastModifiedBy>p 1121</cp:lastModifiedBy>
  <cp:revision>8</cp:revision>
  <dcterms:created xsi:type="dcterms:W3CDTF">2025-11-11T16:36:18Z</dcterms:created>
  <dcterms:modified xsi:type="dcterms:W3CDTF">2026-08-09T17:35:24Z</dcterms:modified>
</cp:coreProperties>
</file>