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66" r:id="rId4"/>
    <p:sldId id="259" r:id="rId5"/>
    <p:sldId id="262" r:id="rId6"/>
    <p:sldId id="265"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0" d="100"/>
          <a:sy n="100" d="100"/>
        </p:scale>
        <p:origin x="96"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138693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2733696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1512065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6" name="Footer Placeholder 5"/>
          <p:cNvSpPr>
            <a:spLocks noGrp="1"/>
          </p:cNvSpPr>
          <p:nvPr>
            <p:ph type="ftr" sz="quarter" idx="11"/>
          </p:nvPr>
        </p:nvSpPr>
        <p:spPr/>
        <p:txBody>
          <a:bodyPr/>
          <a:lstStyle/>
          <a:p>
            <a:endParaRPr lang="es-CO" dirty="0"/>
          </a:p>
        </p:txBody>
      </p:sp>
      <p:sp>
        <p:nvSpPr>
          <p:cNvPr id="7" name="Slide Number Placeholder 6"/>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2470598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8" name="Footer Placeholder 7"/>
          <p:cNvSpPr>
            <a:spLocks noGrp="1"/>
          </p:cNvSpPr>
          <p:nvPr>
            <p:ph type="ftr" sz="quarter" idx="11"/>
          </p:nvPr>
        </p:nvSpPr>
        <p:spPr/>
        <p:txBody>
          <a:bodyPr/>
          <a:lstStyle/>
          <a:p>
            <a:endParaRPr lang="es-CO" dirty="0"/>
          </a:p>
        </p:txBody>
      </p:sp>
      <p:sp>
        <p:nvSpPr>
          <p:cNvPr id="9" name="Slide Number Placeholder 8"/>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2259498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4" name="Footer Placeholder 3"/>
          <p:cNvSpPr>
            <a:spLocks noGrp="1"/>
          </p:cNvSpPr>
          <p:nvPr>
            <p:ph type="ftr" sz="quarter" idx="11"/>
          </p:nvPr>
        </p:nvSpPr>
        <p:spPr/>
        <p:txBody>
          <a:bodyPr/>
          <a:lstStyle/>
          <a:p>
            <a:endParaRPr lang="es-CO" dirty="0"/>
          </a:p>
        </p:txBody>
      </p:sp>
      <p:sp>
        <p:nvSpPr>
          <p:cNvPr id="5" name="Slide Number Placeholder 4"/>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1394028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3" name="Footer Placeholder 2"/>
          <p:cNvSpPr>
            <a:spLocks noGrp="1"/>
          </p:cNvSpPr>
          <p:nvPr>
            <p:ph type="ftr" sz="quarter" idx="11"/>
          </p:nvPr>
        </p:nvSpPr>
        <p:spPr/>
        <p:txBody>
          <a:bodyPr/>
          <a:lstStyle/>
          <a:p>
            <a:endParaRPr lang="es-CO" dirty="0"/>
          </a:p>
        </p:txBody>
      </p:sp>
      <p:sp>
        <p:nvSpPr>
          <p:cNvPr id="4" name="Slide Number Placeholder 3"/>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3849364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6" name="Footer Placeholder 5"/>
          <p:cNvSpPr>
            <a:spLocks noGrp="1"/>
          </p:cNvSpPr>
          <p:nvPr>
            <p:ph type="ftr" sz="quarter" idx="11"/>
          </p:nvPr>
        </p:nvSpPr>
        <p:spPr/>
        <p:txBody>
          <a:bodyPr/>
          <a:lstStyle/>
          <a:p>
            <a:endParaRPr lang="es-CO" dirty="0"/>
          </a:p>
        </p:txBody>
      </p:sp>
      <p:sp>
        <p:nvSpPr>
          <p:cNvPr id="7" name="Slide Number Placeholder 6"/>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1690311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dirty="0"/>
              <a:t>Haga clic en el icono para agregar una imagen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6" name="Footer Placeholder 5"/>
          <p:cNvSpPr>
            <a:spLocks noGrp="1"/>
          </p:cNvSpPr>
          <p:nvPr>
            <p:ph type="ftr" sz="quarter" idx="11"/>
          </p:nvPr>
        </p:nvSpPr>
        <p:spPr/>
        <p:txBody>
          <a:bodyPr/>
          <a:lstStyle/>
          <a:p>
            <a:endParaRPr lang="es-CO" dirty="0"/>
          </a:p>
        </p:txBody>
      </p:sp>
      <p:sp>
        <p:nvSpPr>
          <p:cNvPr id="7" name="Slide Number Placeholder 6"/>
          <p:cNvSpPr>
            <a:spLocks noGrp="1"/>
          </p:cNvSpPr>
          <p:nvPr>
            <p:ph type="sldNum" sz="quarter" idx="12"/>
          </p:nvPr>
        </p:nvSpPr>
        <p:spPr/>
        <p:txBody>
          <a:bodyPr/>
          <a:lstStyle/>
          <a:p>
            <a:fld id="{E2F8EB57-5C25-4C82-9DE3-530CF30400FC}" type="slidenum">
              <a:rPr lang="es-CO" smtClean="0"/>
              <a:t>‹Nº›</a:t>
            </a:fld>
            <a:endParaRPr lang="es-CO" dirty="0"/>
          </a:p>
        </p:txBody>
      </p:sp>
      <p:sp>
        <p:nvSpPr>
          <p:cNvPr id="5" name="Date Placeholder 4"/>
          <p:cNvSpPr>
            <a:spLocks noGrp="1"/>
          </p:cNvSpPr>
          <p:nvPr>
            <p:ph type="dt" sz="half" idx="10"/>
          </p:nvPr>
        </p:nvSpPr>
        <p:spPr/>
        <p:txBody>
          <a:bodyPr/>
          <a:lstStyle/>
          <a:p>
            <a:fld id="{88C37F5D-8F5E-4B45-B234-72FBE2626A36}" type="datetimeFigureOut">
              <a:rPr lang="es-CO" smtClean="0"/>
              <a:t>9/08/2026</a:t>
            </a:fld>
            <a:endParaRPr lang="es-CO" dirty="0"/>
          </a:p>
        </p:txBody>
      </p:sp>
    </p:spTree>
    <p:extLst>
      <p:ext uri="{BB962C8B-B14F-4D97-AF65-F5344CB8AC3E}">
        <p14:creationId xmlns:p14="http://schemas.microsoft.com/office/powerpoint/2010/main" val="4112856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1352560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07717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1356772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44037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37878063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7836075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8C37F5D-8F5E-4B45-B234-72FBE2626A36}" type="datetimeFigureOut">
              <a:rPr lang="es-CO" smtClean="0"/>
              <a:t>9/08/2026</a:t>
            </a:fld>
            <a:endParaRPr lang="es-CO" dirty="0"/>
          </a:p>
        </p:txBody>
      </p:sp>
      <p:sp>
        <p:nvSpPr>
          <p:cNvPr id="5" name="Footer Placeholder 4"/>
          <p:cNvSpPr>
            <a:spLocks noGrp="1"/>
          </p:cNvSpPr>
          <p:nvPr>
            <p:ph type="ftr" sz="quarter" idx="11"/>
          </p:nvPr>
        </p:nvSpPr>
        <p:spPr/>
        <p:txBody>
          <a:bodyPr/>
          <a:lstStyle/>
          <a:p>
            <a:endParaRPr lang="es-CO" dirty="0"/>
          </a:p>
        </p:txBody>
      </p:sp>
      <p:sp>
        <p:nvSpPr>
          <p:cNvPr id="6" name="Slide Number Placeholder 5"/>
          <p:cNvSpPr>
            <a:spLocks noGrp="1"/>
          </p:cNvSpPr>
          <p:nvPr>
            <p:ph type="sldNum" sz="quarter" idx="12"/>
          </p:nvPr>
        </p:nvSpPr>
        <p:spPr/>
        <p:txBody>
          <a:bodyPr/>
          <a:lstStyle/>
          <a:p>
            <a:fld id="{E2F8EB57-5C25-4C82-9DE3-530CF30400FC}" type="slidenum">
              <a:rPr lang="es-CO" smtClean="0"/>
              <a:t>‹Nº›</a:t>
            </a:fld>
            <a:endParaRPr lang="es-CO" dirty="0"/>
          </a:p>
        </p:txBody>
      </p:sp>
    </p:spTree>
    <p:extLst>
      <p:ext uri="{BB962C8B-B14F-4D97-AF65-F5344CB8AC3E}">
        <p14:creationId xmlns:p14="http://schemas.microsoft.com/office/powerpoint/2010/main" val="3157843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dirty="0"/>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8C37F5D-8F5E-4B45-B234-72FBE2626A36}" type="datetimeFigureOut">
              <a:rPr lang="es-CO" smtClean="0"/>
              <a:t>9/08/2026</a:t>
            </a:fld>
            <a:endParaRPr lang="es-CO"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CO"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2F8EB57-5C25-4C82-9DE3-530CF30400FC}" type="slidenum">
              <a:rPr lang="es-CO" smtClean="0"/>
              <a:t>‹Nº›</a:t>
            </a:fld>
            <a:endParaRPr lang="es-CO" dirty="0"/>
          </a:p>
        </p:txBody>
      </p:sp>
    </p:spTree>
    <p:extLst>
      <p:ext uri="{BB962C8B-B14F-4D97-AF65-F5344CB8AC3E}">
        <p14:creationId xmlns:p14="http://schemas.microsoft.com/office/powerpoint/2010/main" val="426419811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37CDB4BD-0CF0-6BB2-4BDC-2E54AF75E467}"/>
              </a:ext>
            </a:extLst>
          </p:cNvPr>
          <p:cNvSpPr>
            <a:spLocks noGrp="1"/>
          </p:cNvSpPr>
          <p:nvPr>
            <p:ph type="subTitle" idx="1"/>
          </p:nvPr>
        </p:nvSpPr>
        <p:spPr>
          <a:xfrm>
            <a:off x="3405579" y="5771535"/>
            <a:ext cx="4840703" cy="440573"/>
          </a:xfrm>
        </p:spPr>
        <p:txBody>
          <a:bodyPr>
            <a:noAutofit/>
          </a:bodyPr>
          <a:lstStyle/>
          <a:p>
            <a:r>
              <a:rPr lang="es-CO" sz="2400" dirty="0">
                <a:latin typeface="Arial Black" panose="020B0A04020102020204" pitchFamily="34" charset="0"/>
              </a:rPr>
              <a:t>SEGURIDAD CON DRONES</a:t>
            </a:r>
          </a:p>
        </p:txBody>
      </p:sp>
      <p:pic>
        <p:nvPicPr>
          <p:cNvPr id="2" name="Imagen 1" descr="Logotipo, nombre de la empresa&#10;&#10;Descripción generada automáticamente">
            <a:extLst>
              <a:ext uri="{FF2B5EF4-FFF2-40B4-BE49-F238E27FC236}">
                <a16:creationId xmlns:a16="http://schemas.microsoft.com/office/drawing/2014/main" id="{E5AA528A-380F-E354-2BFF-21AC2E9293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8932" y="1086464"/>
            <a:ext cx="3854134" cy="4685071"/>
          </a:xfrm>
          <a:prstGeom prst="rect">
            <a:avLst/>
          </a:prstGeom>
        </p:spPr>
      </p:pic>
    </p:spTree>
    <p:extLst>
      <p:ext uri="{BB962C8B-B14F-4D97-AF65-F5344CB8AC3E}">
        <p14:creationId xmlns:p14="http://schemas.microsoft.com/office/powerpoint/2010/main" val="1029281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ACB5E9E0-7DDC-8A54-FA4D-5B2A3827F1A4}"/>
              </a:ext>
            </a:extLst>
          </p:cNvPr>
          <p:cNvSpPr txBox="1"/>
          <p:nvPr/>
        </p:nvSpPr>
        <p:spPr>
          <a:xfrm>
            <a:off x="5234901" y="613665"/>
            <a:ext cx="4716553" cy="461665"/>
          </a:xfrm>
          <a:prstGeom prst="rect">
            <a:avLst/>
          </a:prstGeom>
          <a:noFill/>
        </p:spPr>
        <p:txBody>
          <a:bodyPr wrap="square">
            <a:spAutoFit/>
          </a:bodyPr>
          <a:lstStyle/>
          <a:p>
            <a:r>
              <a:rPr lang="es-CO" sz="2400" dirty="0">
                <a:latin typeface="Arial Black" panose="020B0A04020102020204" pitchFamily="34" charset="0"/>
              </a:rPr>
              <a:t>SEGURIDAD CON DRONES</a:t>
            </a:r>
          </a:p>
        </p:txBody>
      </p:sp>
      <p:sp>
        <p:nvSpPr>
          <p:cNvPr id="5" name="CuadroTexto 4">
            <a:extLst>
              <a:ext uri="{FF2B5EF4-FFF2-40B4-BE49-F238E27FC236}">
                <a16:creationId xmlns:a16="http://schemas.microsoft.com/office/drawing/2014/main" id="{63DE571F-1FD0-482F-7AF6-311799E0A160}"/>
              </a:ext>
            </a:extLst>
          </p:cNvPr>
          <p:cNvSpPr txBox="1"/>
          <p:nvPr/>
        </p:nvSpPr>
        <p:spPr>
          <a:xfrm>
            <a:off x="762648" y="1759895"/>
            <a:ext cx="6104020" cy="1754326"/>
          </a:xfrm>
          <a:prstGeom prst="rect">
            <a:avLst/>
          </a:prstGeom>
          <a:noFill/>
        </p:spPr>
        <p:txBody>
          <a:bodyPr wrap="square">
            <a:spAutoFit/>
          </a:bodyPr>
          <a:lstStyle/>
          <a:p>
            <a:pPr algn="just"/>
            <a:r>
              <a:rPr lang="es-CO" dirty="0">
                <a:latin typeface="Arial" panose="020B0604020202020204" pitchFamily="34" charset="0"/>
                <a:cs typeface="Arial" panose="020B0604020202020204" pitchFamily="34" charset="0"/>
              </a:rPr>
              <a:t>Los drones representan una herramienta estratégica para reforzar la seguridad privada moderna. Permiten ampliar la capacidad de supervisión aérea, reducir tiempos de respuesta, obtener evidencia en tiempo real, cubrir zonas de difícil acceso y mejorar la eficiencia operativa del sistema de seguridad.</a:t>
            </a:r>
          </a:p>
        </p:txBody>
      </p:sp>
      <p:sp>
        <p:nvSpPr>
          <p:cNvPr id="8" name="CuadroTexto 7">
            <a:extLst>
              <a:ext uri="{FF2B5EF4-FFF2-40B4-BE49-F238E27FC236}">
                <a16:creationId xmlns:a16="http://schemas.microsoft.com/office/drawing/2014/main" id="{3A49B5B6-0FA9-5666-BC46-255D9E6AF298}"/>
              </a:ext>
            </a:extLst>
          </p:cNvPr>
          <p:cNvSpPr txBox="1"/>
          <p:nvPr/>
        </p:nvSpPr>
        <p:spPr>
          <a:xfrm>
            <a:off x="762648" y="3770893"/>
            <a:ext cx="6104020" cy="1754326"/>
          </a:xfrm>
          <a:prstGeom prst="rect">
            <a:avLst/>
          </a:prstGeom>
          <a:noFill/>
        </p:spPr>
        <p:txBody>
          <a:bodyPr wrap="square">
            <a:spAutoFit/>
          </a:bodyPr>
          <a:lstStyle/>
          <a:p>
            <a:r>
              <a:rPr lang="es-CO" dirty="0">
                <a:latin typeface="Arial Black" panose="020B0A04020102020204" pitchFamily="34" charset="0"/>
              </a:rPr>
              <a:t>ZAGAZ LTDA integra:</a:t>
            </a:r>
          </a:p>
          <a:p>
            <a:pPr marL="285750" indent="-285750">
              <a:buFontTx/>
              <a:buChar char="-"/>
            </a:pPr>
            <a:r>
              <a:rPr lang="es-CO" dirty="0"/>
              <a:t>Drones profesionales y certificados</a:t>
            </a:r>
          </a:p>
          <a:p>
            <a:pPr marL="285750" indent="-285750">
              <a:buFontTx/>
              <a:buChar char="-"/>
            </a:pPr>
            <a:r>
              <a:rPr lang="es-CO" dirty="0"/>
              <a:t>Pilotos altamente entrenados</a:t>
            </a:r>
          </a:p>
          <a:p>
            <a:pPr marL="285750" indent="-285750">
              <a:buFontTx/>
              <a:buChar char="-"/>
            </a:pPr>
            <a:r>
              <a:rPr lang="es-CO" dirty="0"/>
              <a:t>Analítica e inteligencia artificial</a:t>
            </a:r>
          </a:p>
          <a:p>
            <a:pPr marL="285750" indent="-285750">
              <a:buFontTx/>
              <a:buChar char="-"/>
            </a:pPr>
            <a:r>
              <a:rPr lang="es-CO" dirty="0"/>
              <a:t>Protocolos tácticos y operativos</a:t>
            </a:r>
          </a:p>
          <a:p>
            <a:pPr marL="285750" indent="-285750">
              <a:buFontTx/>
              <a:buChar char="-"/>
            </a:pPr>
            <a:r>
              <a:rPr lang="es-CO" dirty="0"/>
              <a:t>Integración total con el Centro de Monitoreo 24/7</a:t>
            </a:r>
          </a:p>
        </p:txBody>
      </p:sp>
      <p:sp>
        <p:nvSpPr>
          <p:cNvPr id="10" name="CuadroTexto 9">
            <a:extLst>
              <a:ext uri="{FF2B5EF4-FFF2-40B4-BE49-F238E27FC236}">
                <a16:creationId xmlns:a16="http://schemas.microsoft.com/office/drawing/2014/main" id="{458BD590-B2FD-6D2F-1A29-A54BB2EED7F7}"/>
              </a:ext>
            </a:extLst>
          </p:cNvPr>
          <p:cNvSpPr txBox="1"/>
          <p:nvPr/>
        </p:nvSpPr>
        <p:spPr>
          <a:xfrm>
            <a:off x="634311" y="5782397"/>
            <a:ext cx="6104020" cy="646331"/>
          </a:xfrm>
          <a:prstGeom prst="rect">
            <a:avLst/>
          </a:prstGeom>
          <a:noFill/>
        </p:spPr>
        <p:txBody>
          <a:bodyPr wrap="square">
            <a:spAutoFit/>
          </a:bodyPr>
          <a:lstStyle/>
          <a:p>
            <a:r>
              <a:rPr lang="es-CO" dirty="0">
                <a:latin typeface="Arial" panose="020B0604020202020204" pitchFamily="34" charset="0"/>
                <a:cs typeface="Arial" panose="020B0604020202020204" pitchFamily="34" charset="0"/>
              </a:rPr>
              <a:t>Esto convierte cada operación en un proceso preventivo, preciso y orientado a resultados.</a:t>
            </a:r>
          </a:p>
        </p:txBody>
      </p:sp>
      <p:pic>
        <p:nvPicPr>
          <p:cNvPr id="11" name="Imagen 10">
            <a:extLst>
              <a:ext uri="{FF2B5EF4-FFF2-40B4-BE49-F238E27FC236}">
                <a16:creationId xmlns:a16="http://schemas.microsoft.com/office/drawing/2014/main" id="{10BD24C4-EEDA-973A-8E8A-725C56799C8E}"/>
              </a:ext>
            </a:extLst>
          </p:cNvPr>
          <p:cNvPicPr>
            <a:picLocks noChangeAspect="1"/>
          </p:cNvPicPr>
          <p:nvPr/>
        </p:nvPicPr>
        <p:blipFill>
          <a:blip r:embed="rId2"/>
          <a:stretch>
            <a:fillRect/>
          </a:stretch>
        </p:blipFill>
        <p:spPr>
          <a:xfrm>
            <a:off x="7101565" y="1542043"/>
            <a:ext cx="3743325" cy="2228850"/>
          </a:xfrm>
          <a:prstGeom prst="rect">
            <a:avLst/>
          </a:prstGeom>
        </p:spPr>
      </p:pic>
      <p:pic>
        <p:nvPicPr>
          <p:cNvPr id="18" name="Imagen 17">
            <a:extLst>
              <a:ext uri="{FF2B5EF4-FFF2-40B4-BE49-F238E27FC236}">
                <a16:creationId xmlns:a16="http://schemas.microsoft.com/office/drawing/2014/main" id="{BB75812E-F648-4D40-CCC4-A75528D9C34E}"/>
              </a:ext>
            </a:extLst>
          </p:cNvPr>
          <p:cNvPicPr>
            <a:picLocks noChangeAspect="1"/>
          </p:cNvPicPr>
          <p:nvPr/>
        </p:nvPicPr>
        <p:blipFill>
          <a:blip r:embed="rId3"/>
          <a:stretch>
            <a:fillRect/>
          </a:stretch>
        </p:blipFill>
        <p:spPr>
          <a:xfrm>
            <a:off x="7101565" y="4192941"/>
            <a:ext cx="3743324" cy="2433161"/>
          </a:xfrm>
          <a:prstGeom prst="rect">
            <a:avLst/>
          </a:prstGeom>
        </p:spPr>
      </p:pic>
    </p:spTree>
    <p:extLst>
      <p:ext uri="{BB962C8B-B14F-4D97-AF65-F5344CB8AC3E}">
        <p14:creationId xmlns:p14="http://schemas.microsoft.com/office/powerpoint/2010/main" val="372214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4838BBE-6C88-E0CE-FCCB-DF1740CA7B68}"/>
            </a:ext>
          </a:extLst>
        </p:cNvPr>
        <p:cNvGrpSpPr/>
        <p:nvPr/>
      </p:nvGrpSpPr>
      <p:grpSpPr>
        <a:xfrm>
          <a:off x="0" y="0"/>
          <a:ext cx="0" cy="0"/>
          <a:chOff x="0" y="0"/>
          <a:chExt cx="0" cy="0"/>
        </a:xfrm>
      </p:grpSpPr>
      <p:sp>
        <p:nvSpPr>
          <p:cNvPr id="17" name="AutoShape 6" descr="Resultado de imagen de escoltas">
            <a:extLst>
              <a:ext uri="{FF2B5EF4-FFF2-40B4-BE49-F238E27FC236}">
                <a16:creationId xmlns:a16="http://schemas.microsoft.com/office/drawing/2014/main" id="{A50A42D3-0A5D-2410-5002-91ABC464E50A}"/>
              </a:ext>
            </a:extLst>
          </p:cNvPr>
          <p:cNvSpPr>
            <a:spLocks noChangeAspect="1" noChangeArrowheads="1"/>
          </p:cNvSpPr>
          <p:nvPr/>
        </p:nvSpPr>
        <p:spPr bwMode="auto">
          <a:xfrm>
            <a:off x="4836694" y="3124199"/>
            <a:ext cx="4900863" cy="49008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CuadroTexto 7">
            <a:extLst>
              <a:ext uri="{FF2B5EF4-FFF2-40B4-BE49-F238E27FC236}">
                <a16:creationId xmlns:a16="http://schemas.microsoft.com/office/drawing/2014/main" id="{0395FD88-D238-FC05-0293-49272B107CC0}"/>
              </a:ext>
            </a:extLst>
          </p:cNvPr>
          <p:cNvSpPr txBox="1"/>
          <p:nvPr/>
        </p:nvSpPr>
        <p:spPr>
          <a:xfrm>
            <a:off x="4962525" y="754186"/>
            <a:ext cx="5346531" cy="523220"/>
          </a:xfrm>
          <a:prstGeom prst="rect">
            <a:avLst/>
          </a:prstGeom>
          <a:noFill/>
        </p:spPr>
        <p:txBody>
          <a:bodyPr wrap="square">
            <a:spAutoFit/>
          </a:bodyPr>
          <a:lstStyle/>
          <a:p>
            <a:r>
              <a:rPr lang="es-CO" sz="2800" dirty="0">
                <a:latin typeface="Arial Black" panose="020B0A04020102020204" pitchFamily="34" charset="0"/>
              </a:rPr>
              <a:t>SEGURIDAD CON DRONES</a:t>
            </a:r>
          </a:p>
        </p:txBody>
      </p:sp>
      <p:sp>
        <p:nvSpPr>
          <p:cNvPr id="3" name="CuadroTexto 2">
            <a:extLst>
              <a:ext uri="{FF2B5EF4-FFF2-40B4-BE49-F238E27FC236}">
                <a16:creationId xmlns:a16="http://schemas.microsoft.com/office/drawing/2014/main" id="{EDE837AF-F376-F7E1-D322-DC708AB3E833}"/>
              </a:ext>
            </a:extLst>
          </p:cNvPr>
          <p:cNvSpPr txBox="1"/>
          <p:nvPr/>
        </p:nvSpPr>
        <p:spPr>
          <a:xfrm>
            <a:off x="748967" y="1718597"/>
            <a:ext cx="6104020" cy="4770537"/>
          </a:xfrm>
          <a:prstGeom prst="rect">
            <a:avLst/>
          </a:prstGeom>
          <a:noFill/>
        </p:spPr>
        <p:txBody>
          <a:bodyPr wrap="square">
            <a:spAutoFit/>
          </a:bodyPr>
          <a:lstStyle/>
          <a:p>
            <a:r>
              <a:rPr lang="es-CO" sz="1600" dirty="0">
                <a:latin typeface="Arial Black" panose="020B0A04020102020204" pitchFamily="34" charset="0"/>
                <a:cs typeface="Arial" panose="020B0604020202020204" pitchFamily="34" charset="0"/>
              </a:rPr>
              <a:t>Capacidades del sistema de drones ZAGAZ</a:t>
            </a:r>
          </a:p>
          <a:p>
            <a:r>
              <a:rPr lang="es-CO" sz="1600" dirty="0">
                <a:latin typeface="Arial" panose="020B0604020202020204" pitchFamily="34" charset="0"/>
                <a:cs typeface="Arial" panose="020B0604020202020204" pitchFamily="34" charset="0"/>
              </a:rPr>
              <a:t>Nuestros drones cuentan con capacidades avanzadas que permiten ampliar el alcance operativo brindando,</a:t>
            </a:r>
          </a:p>
          <a:p>
            <a:r>
              <a:rPr lang="es-CO" sz="1600" dirty="0">
                <a:latin typeface="Arial" panose="020B0604020202020204" pitchFamily="34" charset="0"/>
                <a:cs typeface="Arial" panose="020B0604020202020204" pitchFamily="34" charset="0"/>
              </a:rPr>
              <a:t>Supervisión aérea táctica y cobertura de grandes extensiones en segundos</a:t>
            </a:r>
          </a:p>
          <a:p>
            <a:r>
              <a:rPr lang="es-CO" sz="1600" dirty="0">
                <a:latin typeface="Arial Black" panose="020B0A04020102020204" pitchFamily="34" charset="0"/>
                <a:cs typeface="Arial" panose="020B0604020202020204" pitchFamily="34" charset="0"/>
              </a:rPr>
              <a:t>Vigilancia perimetral aérea</a:t>
            </a:r>
            <a:r>
              <a:rPr lang="es-CO" sz="1600" dirty="0">
                <a:latin typeface="Arial" panose="020B0604020202020204" pitchFamily="34" charset="0"/>
                <a:cs typeface="Arial" panose="020B0604020202020204" pitchFamily="34" charset="0"/>
              </a:rPr>
              <a:t>, Identificación de riesgos desde vista elevada, Seguimiento de personas o vehículos en áreas amplias, Inspección técnica aérea,  Revisión de techos, torres, antenas, fachadas y estructuras, Captura de fotografías técnicas de alta resolución. Detección de daños, filtraciones y puntos vulnerables</a:t>
            </a:r>
          </a:p>
          <a:p>
            <a:r>
              <a:rPr lang="es-CO" sz="1600" dirty="0">
                <a:latin typeface="Arial Black" panose="020B0A04020102020204" pitchFamily="34" charset="0"/>
                <a:cs typeface="Arial" panose="020B0604020202020204" pitchFamily="34" charset="0"/>
              </a:rPr>
              <a:t>Apoyo operativo al personal de vigilancia </a:t>
            </a:r>
            <a:r>
              <a:rPr lang="es-CO" sz="1600" dirty="0">
                <a:latin typeface="Arial" panose="020B0604020202020204" pitchFamily="34" charset="0"/>
                <a:cs typeface="Arial" panose="020B0604020202020204" pitchFamily="34" charset="0"/>
              </a:rPr>
              <a:t>Respaldo</a:t>
            </a:r>
            <a:r>
              <a:rPr lang="es-CO" sz="1600" dirty="0">
                <a:latin typeface="Arial Black" panose="020B0A04020102020204" pitchFamily="34" charset="0"/>
                <a:cs typeface="Arial" panose="020B0604020202020204" pitchFamily="34" charset="0"/>
              </a:rPr>
              <a:t> </a:t>
            </a:r>
            <a:r>
              <a:rPr lang="es-CO" sz="1600" dirty="0">
                <a:latin typeface="Arial" panose="020B0604020202020204" pitchFamily="34" charset="0"/>
                <a:cs typeface="Arial" panose="020B0604020202020204" pitchFamily="34" charset="0"/>
              </a:rPr>
              <a:t>al supervisor en rondas aéreas, Evaluación de zonas oscuras o no cubiertas por CCTV, Acompañamiento en desplazamientos y apoyo táctico</a:t>
            </a:r>
          </a:p>
          <a:p>
            <a:r>
              <a:rPr lang="es-CO" sz="1600" dirty="0">
                <a:latin typeface="Arial Black" panose="020B0A04020102020204" pitchFamily="34" charset="0"/>
                <a:cs typeface="Arial" panose="020B0604020202020204" pitchFamily="34" charset="0"/>
              </a:rPr>
              <a:t>Integración con sistemas de monitoreo </a:t>
            </a:r>
            <a:r>
              <a:rPr lang="es-CO" sz="1600" dirty="0">
                <a:latin typeface="Arial" panose="020B0604020202020204" pitchFamily="34" charset="0"/>
                <a:cs typeface="Arial" panose="020B0604020202020204" pitchFamily="34" charset="0"/>
              </a:rPr>
              <a:t>Transmisión en vivo al Centro de Control, Activación de protocolos según Código Verde / Amarillo / Rojo, Registro de evidencia para investigaciones</a:t>
            </a:r>
          </a:p>
        </p:txBody>
      </p:sp>
      <p:pic>
        <p:nvPicPr>
          <p:cNvPr id="9" name="Imagen 8">
            <a:extLst>
              <a:ext uri="{FF2B5EF4-FFF2-40B4-BE49-F238E27FC236}">
                <a16:creationId xmlns:a16="http://schemas.microsoft.com/office/drawing/2014/main" id="{1D20A803-7403-69E0-6321-3B0003E3F48A}"/>
              </a:ext>
            </a:extLst>
          </p:cNvPr>
          <p:cNvPicPr>
            <a:picLocks noChangeAspect="1"/>
          </p:cNvPicPr>
          <p:nvPr/>
        </p:nvPicPr>
        <p:blipFill>
          <a:blip r:embed="rId2"/>
          <a:stretch>
            <a:fillRect/>
          </a:stretch>
        </p:blipFill>
        <p:spPr>
          <a:xfrm>
            <a:off x="7114171" y="1480135"/>
            <a:ext cx="3400425" cy="2257425"/>
          </a:xfrm>
          <a:prstGeom prst="rect">
            <a:avLst/>
          </a:prstGeom>
        </p:spPr>
      </p:pic>
      <p:pic>
        <p:nvPicPr>
          <p:cNvPr id="10" name="Imagen 9">
            <a:extLst>
              <a:ext uri="{FF2B5EF4-FFF2-40B4-BE49-F238E27FC236}">
                <a16:creationId xmlns:a16="http://schemas.microsoft.com/office/drawing/2014/main" id="{F974CA53-0B39-8376-C556-29B24314C450}"/>
              </a:ext>
            </a:extLst>
          </p:cNvPr>
          <p:cNvPicPr>
            <a:picLocks noChangeAspect="1"/>
          </p:cNvPicPr>
          <p:nvPr/>
        </p:nvPicPr>
        <p:blipFill>
          <a:blip r:embed="rId3"/>
          <a:stretch>
            <a:fillRect/>
          </a:stretch>
        </p:blipFill>
        <p:spPr>
          <a:xfrm>
            <a:off x="7114171" y="3865741"/>
            <a:ext cx="3400425" cy="2382069"/>
          </a:xfrm>
          <a:prstGeom prst="rect">
            <a:avLst/>
          </a:prstGeom>
        </p:spPr>
      </p:pic>
    </p:spTree>
    <p:extLst>
      <p:ext uri="{BB962C8B-B14F-4D97-AF65-F5344CB8AC3E}">
        <p14:creationId xmlns:p14="http://schemas.microsoft.com/office/powerpoint/2010/main" val="3951306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3715E74-E51A-DB9C-67FA-BD038EFAE4E3}"/>
              </a:ext>
            </a:extLst>
          </p:cNvPr>
          <p:cNvSpPr txBox="1"/>
          <p:nvPr/>
        </p:nvSpPr>
        <p:spPr>
          <a:xfrm>
            <a:off x="4993432" y="603150"/>
            <a:ext cx="5893643" cy="523220"/>
          </a:xfrm>
          <a:prstGeom prst="rect">
            <a:avLst/>
          </a:prstGeom>
          <a:noFill/>
        </p:spPr>
        <p:txBody>
          <a:bodyPr wrap="square">
            <a:spAutoFit/>
          </a:bodyPr>
          <a:lstStyle/>
          <a:p>
            <a:r>
              <a:rPr lang="es-CO" sz="2800" dirty="0">
                <a:latin typeface="Arial Black" panose="020B0A04020102020204" pitchFamily="34" charset="0"/>
              </a:rPr>
              <a:t>SEGURIDAD CON DRONES</a:t>
            </a:r>
          </a:p>
        </p:txBody>
      </p:sp>
      <p:sp>
        <p:nvSpPr>
          <p:cNvPr id="7" name="CuadroTexto 6">
            <a:extLst>
              <a:ext uri="{FF2B5EF4-FFF2-40B4-BE49-F238E27FC236}">
                <a16:creationId xmlns:a16="http://schemas.microsoft.com/office/drawing/2014/main" id="{1C7A2CF1-AC07-8D54-6039-D892C97845B8}"/>
              </a:ext>
            </a:extLst>
          </p:cNvPr>
          <p:cNvSpPr txBox="1"/>
          <p:nvPr/>
        </p:nvSpPr>
        <p:spPr>
          <a:xfrm>
            <a:off x="744955" y="1976756"/>
            <a:ext cx="6104020" cy="4278094"/>
          </a:xfrm>
          <a:prstGeom prst="rect">
            <a:avLst/>
          </a:prstGeom>
          <a:noFill/>
        </p:spPr>
        <p:txBody>
          <a:bodyPr wrap="square">
            <a:spAutoFit/>
          </a:bodyPr>
          <a:lstStyle/>
          <a:p>
            <a:r>
              <a:rPr lang="es-CO" sz="1600" dirty="0">
                <a:latin typeface="Arial Black" panose="020B0A04020102020204" pitchFamily="34" charset="0"/>
                <a:cs typeface="Arial" panose="020B0604020202020204" pitchFamily="34" charset="0"/>
              </a:rPr>
              <a:t>Aplicaciones Estratégicas del Servicio</a:t>
            </a:r>
          </a:p>
          <a:p>
            <a:r>
              <a:rPr lang="es-CO" sz="1600" dirty="0">
                <a:latin typeface="Arial" panose="020B0604020202020204" pitchFamily="34" charset="0"/>
                <a:cs typeface="Arial" panose="020B0604020202020204" pitchFamily="34" charset="0"/>
              </a:rPr>
              <a:t>La seguridad con drones permite cubrir áreas y situaciones que la vigilancia tradicional no puede cubrir con igual eficiencia.</a:t>
            </a:r>
          </a:p>
          <a:p>
            <a:r>
              <a:rPr lang="es-CO" sz="1600" dirty="0">
                <a:latin typeface="Arial Black" panose="020B0A04020102020204" pitchFamily="34" charset="0"/>
                <a:cs typeface="Arial" panose="020B0604020202020204" pitchFamily="34" charset="0"/>
              </a:rPr>
              <a:t>Seguridad perimetral aérea</a:t>
            </a:r>
          </a:p>
          <a:p>
            <a:r>
              <a:rPr lang="es-CO" sz="1600" dirty="0">
                <a:latin typeface="Arial" panose="020B0604020202020204" pitchFamily="34" charset="0"/>
                <a:cs typeface="Arial" panose="020B0604020202020204" pitchFamily="34" charset="0"/>
              </a:rPr>
              <a:t>Ideal para conjuntos residenciales, centros logísticos, fincas, bodegas, plantas industriales.</a:t>
            </a:r>
          </a:p>
          <a:p>
            <a:r>
              <a:rPr lang="es-CO" sz="1600" dirty="0">
                <a:latin typeface="Arial" panose="020B0604020202020204" pitchFamily="34" charset="0"/>
                <a:cs typeface="Arial" panose="020B0604020202020204" pitchFamily="34" charset="0"/>
              </a:rPr>
              <a:t>Detección de intrusiones y anomalías desde altura.</a:t>
            </a:r>
          </a:p>
          <a:p>
            <a:r>
              <a:rPr lang="es-CO" sz="1600" dirty="0">
                <a:latin typeface="Arial Black" panose="020B0A04020102020204" pitchFamily="34" charset="0"/>
                <a:cs typeface="Arial" panose="020B0604020202020204" pitchFamily="34" charset="0"/>
              </a:rPr>
              <a:t>Supervisión de eventos masivos</a:t>
            </a:r>
          </a:p>
          <a:p>
            <a:r>
              <a:rPr lang="es-CO" sz="1600" dirty="0">
                <a:latin typeface="Arial" panose="020B0604020202020204" pitchFamily="34" charset="0"/>
                <a:cs typeface="Arial" panose="020B0604020202020204" pitchFamily="34" charset="0"/>
              </a:rPr>
              <a:t>Conciertos, ferias, desfiles, asambleas, deportes. Monitoreo de multitudes, accesos y emergencias.</a:t>
            </a:r>
          </a:p>
          <a:p>
            <a:r>
              <a:rPr lang="es-CO" sz="1600" dirty="0">
                <a:latin typeface="Arial Black" panose="020B0A04020102020204" pitchFamily="34" charset="0"/>
                <a:cs typeface="Arial" panose="020B0604020202020204" pitchFamily="34" charset="0"/>
              </a:rPr>
              <a:t>Apoyo que permiten evaluar escenarios sin exponer al personal en:  </a:t>
            </a:r>
          </a:p>
          <a:p>
            <a:r>
              <a:rPr lang="es-CO" sz="1600" dirty="0">
                <a:latin typeface="Arial" panose="020B0604020202020204" pitchFamily="34" charset="0"/>
                <a:cs typeface="Arial" panose="020B0604020202020204" pitchFamily="34" charset="0"/>
              </a:rPr>
              <a:t>Emergencias, Incendios, Inundaciones, Accidentes, Derrumbes, Desastres naturales</a:t>
            </a:r>
          </a:p>
          <a:p>
            <a:r>
              <a:rPr lang="es-CO" sz="1600" dirty="0">
                <a:latin typeface="Arial Black" panose="020B0A04020102020204" pitchFamily="34" charset="0"/>
                <a:cs typeface="Arial" panose="020B0604020202020204" pitchFamily="34" charset="0"/>
              </a:rPr>
              <a:t>Seguimiento táctico</a:t>
            </a:r>
          </a:p>
          <a:p>
            <a:r>
              <a:rPr lang="es-CO" sz="1600" dirty="0">
                <a:latin typeface="Arial" panose="020B0604020202020204" pitchFamily="34" charset="0"/>
                <a:cs typeface="Arial" panose="020B0604020202020204" pitchFamily="34" charset="0"/>
              </a:rPr>
              <a:t>Personas sospechosas, Vehículos en movimiento, Rutas de escape o evasión</a:t>
            </a:r>
          </a:p>
        </p:txBody>
      </p:sp>
      <p:pic>
        <p:nvPicPr>
          <p:cNvPr id="8" name="Imagen 7">
            <a:extLst>
              <a:ext uri="{FF2B5EF4-FFF2-40B4-BE49-F238E27FC236}">
                <a16:creationId xmlns:a16="http://schemas.microsoft.com/office/drawing/2014/main" id="{E45A065A-CC03-1D4D-A9CF-5243175F77E5}"/>
              </a:ext>
            </a:extLst>
          </p:cNvPr>
          <p:cNvPicPr>
            <a:picLocks noChangeAspect="1"/>
          </p:cNvPicPr>
          <p:nvPr/>
        </p:nvPicPr>
        <p:blipFill>
          <a:blip r:embed="rId2"/>
          <a:stretch>
            <a:fillRect/>
          </a:stretch>
        </p:blipFill>
        <p:spPr>
          <a:xfrm>
            <a:off x="7124700" y="4208546"/>
            <a:ext cx="3589421" cy="2228850"/>
          </a:xfrm>
          <a:prstGeom prst="rect">
            <a:avLst/>
          </a:prstGeom>
        </p:spPr>
      </p:pic>
      <p:pic>
        <p:nvPicPr>
          <p:cNvPr id="10" name="Imagen 9">
            <a:extLst>
              <a:ext uri="{FF2B5EF4-FFF2-40B4-BE49-F238E27FC236}">
                <a16:creationId xmlns:a16="http://schemas.microsoft.com/office/drawing/2014/main" id="{8A6DD205-A2E8-1C16-44D1-558D3EC51E61}"/>
              </a:ext>
            </a:extLst>
          </p:cNvPr>
          <p:cNvPicPr>
            <a:picLocks noChangeAspect="1"/>
          </p:cNvPicPr>
          <p:nvPr/>
        </p:nvPicPr>
        <p:blipFill>
          <a:blip r:embed="rId3"/>
          <a:stretch>
            <a:fillRect/>
          </a:stretch>
        </p:blipFill>
        <p:spPr>
          <a:xfrm>
            <a:off x="7124700" y="1535029"/>
            <a:ext cx="3589421" cy="2580774"/>
          </a:xfrm>
          <a:prstGeom prst="rect">
            <a:avLst/>
          </a:prstGeom>
        </p:spPr>
      </p:pic>
    </p:spTree>
    <p:extLst>
      <p:ext uri="{BB962C8B-B14F-4D97-AF65-F5344CB8AC3E}">
        <p14:creationId xmlns:p14="http://schemas.microsoft.com/office/powerpoint/2010/main" val="2927269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045C079-4669-E266-C83D-60DE84F8130E}"/>
              </a:ext>
            </a:extLst>
          </p:cNvPr>
          <p:cNvSpPr txBox="1"/>
          <p:nvPr/>
        </p:nvSpPr>
        <p:spPr>
          <a:xfrm>
            <a:off x="4791400" y="714658"/>
            <a:ext cx="5724200" cy="523220"/>
          </a:xfrm>
          <a:prstGeom prst="rect">
            <a:avLst/>
          </a:prstGeom>
          <a:noFill/>
        </p:spPr>
        <p:txBody>
          <a:bodyPr wrap="square">
            <a:spAutoFit/>
          </a:bodyPr>
          <a:lstStyle/>
          <a:p>
            <a:r>
              <a:rPr lang="es-CO" sz="2800" dirty="0">
                <a:latin typeface="Arial Black" panose="020B0A04020102020204" pitchFamily="34" charset="0"/>
              </a:rPr>
              <a:t>SEGURIDAD CON DRONES</a:t>
            </a:r>
          </a:p>
        </p:txBody>
      </p:sp>
      <p:sp>
        <p:nvSpPr>
          <p:cNvPr id="4" name="CuadroTexto 3">
            <a:extLst>
              <a:ext uri="{FF2B5EF4-FFF2-40B4-BE49-F238E27FC236}">
                <a16:creationId xmlns:a16="http://schemas.microsoft.com/office/drawing/2014/main" id="{9A614F37-3F87-78CE-9121-F21B4D1F4DA6}"/>
              </a:ext>
            </a:extLst>
          </p:cNvPr>
          <p:cNvSpPr txBox="1"/>
          <p:nvPr/>
        </p:nvSpPr>
        <p:spPr>
          <a:xfrm>
            <a:off x="900865" y="1972025"/>
            <a:ext cx="6104020" cy="4278094"/>
          </a:xfrm>
          <a:prstGeom prst="rect">
            <a:avLst/>
          </a:prstGeom>
          <a:noFill/>
        </p:spPr>
        <p:txBody>
          <a:bodyPr wrap="square">
            <a:spAutoFit/>
          </a:bodyPr>
          <a:lstStyle/>
          <a:p>
            <a:r>
              <a:rPr lang="es-CO" sz="1600" dirty="0">
                <a:latin typeface="Arial Black" panose="020B0A04020102020204" pitchFamily="34" charset="0"/>
                <a:cs typeface="Arial" panose="020B0604020202020204" pitchFamily="34" charset="0"/>
              </a:rPr>
              <a:t>Drones con Analítica e Inteligencia Artificial- </a:t>
            </a:r>
            <a:r>
              <a:rPr lang="es-CO" sz="1600" dirty="0">
                <a:latin typeface="Arial" panose="020B0604020202020204" pitchFamily="34" charset="0"/>
                <a:cs typeface="Arial" panose="020B0604020202020204" pitchFamily="34" charset="0"/>
              </a:rPr>
              <a:t>La integración de IA convierte cada vuelo en una herramienta predictiva y no solo reactiva.</a:t>
            </a:r>
          </a:p>
          <a:p>
            <a:r>
              <a:rPr lang="es-CO" sz="1600" dirty="0">
                <a:latin typeface="Arial" panose="020B0604020202020204" pitchFamily="34" charset="0"/>
                <a:cs typeface="Arial" panose="020B0604020202020204" pitchFamily="34" charset="0"/>
              </a:rPr>
              <a:t>Nuestro sistema incorpora:</a:t>
            </a:r>
          </a:p>
          <a:p>
            <a:endParaRPr lang="es-CO" sz="1600" dirty="0">
              <a:latin typeface="Arial" panose="020B0604020202020204" pitchFamily="34" charset="0"/>
              <a:cs typeface="Arial" panose="020B0604020202020204" pitchFamily="34" charset="0"/>
            </a:endParaRPr>
          </a:p>
          <a:p>
            <a:pPr marL="285750" indent="-285750">
              <a:buFontTx/>
              <a:buChar char="-"/>
            </a:pPr>
            <a:r>
              <a:rPr lang="es-CO" sz="1600" dirty="0">
                <a:latin typeface="Arial" panose="020B0604020202020204" pitchFamily="34" charset="0"/>
                <a:cs typeface="Arial" panose="020B0604020202020204" pitchFamily="34" charset="0"/>
              </a:rPr>
              <a:t>Detección automática de movimiento anómalo</a:t>
            </a:r>
          </a:p>
          <a:p>
            <a:pPr marL="285750" indent="-285750">
              <a:buFontTx/>
              <a:buChar char="-"/>
            </a:pPr>
            <a:r>
              <a:rPr lang="es-CO" sz="1600" dirty="0">
                <a:latin typeface="Arial" panose="020B0604020202020204" pitchFamily="34" charset="0"/>
                <a:cs typeface="Arial" panose="020B0604020202020204" pitchFamily="34" charset="0"/>
              </a:rPr>
              <a:t>Lectura de placas (LPR)</a:t>
            </a:r>
          </a:p>
          <a:p>
            <a:pPr marL="285750" indent="-285750">
              <a:buFontTx/>
              <a:buChar char="-"/>
            </a:pPr>
            <a:r>
              <a:rPr lang="es-CO" sz="1600" dirty="0">
                <a:latin typeface="Arial" panose="020B0604020202020204" pitchFamily="34" charset="0"/>
                <a:cs typeface="Arial" panose="020B0604020202020204" pitchFamily="34" charset="0"/>
              </a:rPr>
              <a:t>Conteo y seguimiento de personas</a:t>
            </a:r>
          </a:p>
          <a:p>
            <a:pPr marL="285750" indent="-285750">
              <a:buFontTx/>
              <a:buChar char="-"/>
            </a:pPr>
            <a:r>
              <a:rPr lang="es-CO" sz="1600" dirty="0">
                <a:latin typeface="Arial" panose="020B0604020202020204" pitchFamily="34" charset="0"/>
                <a:cs typeface="Arial" panose="020B0604020202020204" pitchFamily="34" charset="0"/>
              </a:rPr>
              <a:t>Seguimiento inteligente de objetos y vehículos (Smart Tracking)</a:t>
            </a:r>
          </a:p>
          <a:p>
            <a:pPr marL="285750" indent="-285750">
              <a:buFontTx/>
              <a:buChar char="-"/>
            </a:pPr>
            <a:r>
              <a:rPr lang="es-CO" sz="1600" dirty="0">
                <a:latin typeface="Arial" panose="020B0604020202020204" pitchFamily="34" charset="0"/>
                <a:cs typeface="Arial" panose="020B0604020202020204" pitchFamily="34" charset="0"/>
              </a:rPr>
              <a:t>Detección de objetos abandonados</a:t>
            </a:r>
          </a:p>
          <a:p>
            <a:pPr marL="285750" indent="-285750">
              <a:buFontTx/>
              <a:buChar char="-"/>
            </a:pPr>
            <a:r>
              <a:rPr lang="es-CO" sz="1600" dirty="0">
                <a:latin typeface="Arial" panose="020B0604020202020204" pitchFamily="34" charset="0"/>
                <a:cs typeface="Arial" panose="020B0604020202020204" pitchFamily="34" charset="0"/>
              </a:rPr>
              <a:t>Líneas virtuales y zonas restringidas</a:t>
            </a:r>
          </a:p>
          <a:p>
            <a:pPr marL="285750" indent="-285750">
              <a:buFontTx/>
              <a:buChar char="-"/>
            </a:pPr>
            <a:r>
              <a:rPr lang="es-CO" sz="1600" dirty="0">
                <a:latin typeface="Arial" panose="020B0604020202020204" pitchFamily="34" charset="0"/>
                <a:cs typeface="Arial" panose="020B0604020202020204" pitchFamily="34" charset="0"/>
              </a:rPr>
              <a:t>Alertas automatizadas por IA</a:t>
            </a:r>
          </a:p>
          <a:p>
            <a:pPr marL="285750" indent="-285750">
              <a:buFontTx/>
              <a:buChar char="-"/>
            </a:pPr>
            <a:r>
              <a:rPr lang="es-CO" sz="1600" dirty="0">
                <a:latin typeface="Arial" panose="020B0604020202020204" pitchFamily="34" charset="0"/>
                <a:cs typeface="Arial" panose="020B0604020202020204" pitchFamily="34" charset="0"/>
              </a:rPr>
              <a:t>Análisis térmico (según modelo disponible)</a:t>
            </a:r>
          </a:p>
          <a:p>
            <a:endParaRPr lang="es-CO" sz="1600" dirty="0">
              <a:latin typeface="Arial" panose="020B0604020202020204" pitchFamily="34" charset="0"/>
              <a:cs typeface="Arial" panose="020B0604020202020204" pitchFamily="34" charset="0"/>
            </a:endParaRPr>
          </a:p>
          <a:p>
            <a:r>
              <a:rPr lang="es-CO" sz="1600" dirty="0">
                <a:latin typeface="Arial" panose="020B0604020202020204" pitchFamily="34" charset="0"/>
                <a:cs typeface="Arial" panose="020B0604020202020204" pitchFamily="34" charset="0"/>
              </a:rPr>
              <a:t>Estos elementos permiten anticipar riesgos, detectar anomalías y generar evidencia crítica para las operaciones.</a:t>
            </a:r>
          </a:p>
        </p:txBody>
      </p:sp>
      <p:pic>
        <p:nvPicPr>
          <p:cNvPr id="10" name="Imagen 9">
            <a:extLst>
              <a:ext uri="{FF2B5EF4-FFF2-40B4-BE49-F238E27FC236}">
                <a16:creationId xmlns:a16="http://schemas.microsoft.com/office/drawing/2014/main" id="{4363ADA2-3F7B-7A36-93E6-0F1D69E08A67}"/>
              </a:ext>
            </a:extLst>
          </p:cNvPr>
          <p:cNvPicPr>
            <a:picLocks noChangeAspect="1"/>
          </p:cNvPicPr>
          <p:nvPr/>
        </p:nvPicPr>
        <p:blipFill>
          <a:blip r:embed="rId2"/>
          <a:stretch>
            <a:fillRect/>
          </a:stretch>
        </p:blipFill>
        <p:spPr>
          <a:xfrm>
            <a:off x="7213432" y="3939801"/>
            <a:ext cx="3445044" cy="2078809"/>
          </a:xfrm>
          <a:prstGeom prst="rect">
            <a:avLst/>
          </a:prstGeom>
        </p:spPr>
      </p:pic>
      <p:pic>
        <p:nvPicPr>
          <p:cNvPr id="2050" name="Picture 2">
            <a:extLst>
              <a:ext uri="{FF2B5EF4-FFF2-40B4-BE49-F238E27FC236}">
                <a16:creationId xmlns:a16="http://schemas.microsoft.com/office/drawing/2014/main" id="{A6F24942-C158-786B-B456-F6548FA926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249" t="2348" r="8717" b="-2348"/>
          <a:stretch>
            <a:fillRect/>
          </a:stretch>
        </p:blipFill>
        <p:spPr bwMode="auto">
          <a:xfrm>
            <a:off x="7213432" y="1829401"/>
            <a:ext cx="3445044" cy="1947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256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24F1E64D-78B2-CE17-0572-CF04E70ADA37}"/>
              </a:ext>
            </a:extLst>
          </p:cNvPr>
          <p:cNvSpPr txBox="1"/>
          <p:nvPr/>
        </p:nvSpPr>
        <p:spPr>
          <a:xfrm>
            <a:off x="5078153" y="408437"/>
            <a:ext cx="5894647" cy="523220"/>
          </a:xfrm>
          <a:prstGeom prst="rect">
            <a:avLst/>
          </a:prstGeom>
          <a:noFill/>
        </p:spPr>
        <p:txBody>
          <a:bodyPr wrap="square">
            <a:spAutoFit/>
          </a:bodyPr>
          <a:lstStyle/>
          <a:p>
            <a:r>
              <a:rPr lang="es-CO" sz="2800" dirty="0">
                <a:latin typeface="Arial Black" panose="020B0A04020102020204" pitchFamily="34" charset="0"/>
              </a:rPr>
              <a:t>SEGURIDAD CON DRONES</a:t>
            </a:r>
          </a:p>
        </p:txBody>
      </p:sp>
      <p:sp>
        <p:nvSpPr>
          <p:cNvPr id="6" name="CuadroTexto 5">
            <a:extLst>
              <a:ext uri="{FF2B5EF4-FFF2-40B4-BE49-F238E27FC236}">
                <a16:creationId xmlns:a16="http://schemas.microsoft.com/office/drawing/2014/main" id="{87DFD6A8-4FCF-2370-0540-3426D83C5DBF}"/>
              </a:ext>
            </a:extLst>
          </p:cNvPr>
          <p:cNvSpPr txBox="1"/>
          <p:nvPr/>
        </p:nvSpPr>
        <p:spPr>
          <a:xfrm>
            <a:off x="930442" y="1666914"/>
            <a:ext cx="6011778" cy="5355312"/>
          </a:xfrm>
          <a:prstGeom prst="rect">
            <a:avLst/>
          </a:prstGeom>
          <a:noFill/>
        </p:spPr>
        <p:txBody>
          <a:bodyPr wrap="square">
            <a:spAutoFit/>
          </a:bodyPr>
          <a:lstStyle/>
          <a:p>
            <a:r>
              <a:rPr lang="es-CO" dirty="0">
                <a:latin typeface="Arial Black" panose="020B0A04020102020204" pitchFamily="34" charset="0"/>
                <a:cs typeface="Arial" panose="020B0604020202020204" pitchFamily="34" charset="0"/>
              </a:rPr>
              <a:t>Modalidades del Servicio</a:t>
            </a:r>
          </a:p>
          <a:p>
            <a:r>
              <a:rPr lang="es-CO" dirty="0">
                <a:latin typeface="Arial Black" panose="020B0A04020102020204" pitchFamily="34" charset="0"/>
                <a:cs typeface="Arial" panose="020B0604020202020204" pitchFamily="34" charset="0"/>
              </a:rPr>
              <a:t>Supervisión aérea programada. </a:t>
            </a:r>
          </a:p>
          <a:p>
            <a:r>
              <a:rPr lang="es-CO" dirty="0">
                <a:latin typeface="Arial" panose="020B0604020202020204" pitchFamily="34" charset="0"/>
                <a:cs typeface="Arial" panose="020B0604020202020204" pitchFamily="34" charset="0"/>
              </a:rPr>
              <a:t>Vuelos periódicos con rutas preestablecidas según:</a:t>
            </a:r>
          </a:p>
          <a:p>
            <a:r>
              <a:rPr lang="es-CO" dirty="0">
                <a:latin typeface="Arial" panose="020B0604020202020204" pitchFamily="34" charset="0"/>
                <a:cs typeface="Arial" panose="020B0604020202020204" pitchFamily="34" charset="0"/>
              </a:rPr>
              <a:t>Horario, tipo de riesgo, áreas críticas, actividades operativas</a:t>
            </a:r>
          </a:p>
          <a:p>
            <a:r>
              <a:rPr lang="es-CO" dirty="0">
                <a:latin typeface="Arial Black" panose="020B0A04020102020204" pitchFamily="34" charset="0"/>
                <a:cs typeface="Arial" panose="020B0604020202020204" pitchFamily="34" charset="0"/>
              </a:rPr>
              <a:t>Respuesta a alarmas </a:t>
            </a:r>
          </a:p>
          <a:p>
            <a:r>
              <a:rPr lang="es-CO" dirty="0">
                <a:latin typeface="Arial" panose="020B0604020202020204" pitchFamily="34" charset="0"/>
                <a:cs typeface="Arial" panose="020B0604020202020204" pitchFamily="34" charset="0"/>
              </a:rPr>
              <a:t>Cuando el Centro de Monitoreo detecta:</a:t>
            </a:r>
          </a:p>
          <a:p>
            <a:r>
              <a:rPr lang="es-CO" dirty="0">
                <a:latin typeface="Arial" panose="020B0604020202020204" pitchFamily="34" charset="0"/>
                <a:cs typeface="Arial" panose="020B0604020202020204" pitchFamily="34" charset="0"/>
              </a:rPr>
              <a:t>Intrusiones, sensores activados, movimiento irregular, ruptura de barreras o cercas </a:t>
            </a:r>
          </a:p>
          <a:p>
            <a:r>
              <a:rPr lang="es-CO" dirty="0">
                <a:latin typeface="Arial" panose="020B0604020202020204" pitchFamily="34" charset="0"/>
                <a:cs typeface="Arial" panose="020B0604020202020204" pitchFamily="34" charset="0"/>
              </a:rPr>
              <a:t>Se despliega un dron para verificar el evento en tiempo real.</a:t>
            </a:r>
          </a:p>
          <a:p>
            <a:r>
              <a:rPr lang="es-CO" dirty="0">
                <a:latin typeface="Arial Black" panose="020B0A04020102020204" pitchFamily="34" charset="0"/>
                <a:cs typeface="Arial" panose="020B0604020202020204" pitchFamily="34" charset="0"/>
              </a:rPr>
              <a:t>Drones como servicio </a:t>
            </a:r>
            <a:endParaRPr lang="es-CO" dirty="0">
              <a:latin typeface="Arial" panose="020B0604020202020204" pitchFamily="34" charset="0"/>
              <a:cs typeface="Arial" panose="020B0604020202020204" pitchFamily="34" charset="0"/>
            </a:endParaRPr>
          </a:p>
          <a:p>
            <a:r>
              <a:rPr lang="es-CO" dirty="0">
                <a:latin typeface="Arial" panose="020B0604020202020204" pitchFamily="34" charset="0"/>
                <a:cs typeface="Arial" panose="020B0604020202020204" pitchFamily="34" charset="0"/>
              </a:rPr>
              <a:t>Servicio recurrente para empresas que requieren vigilancia permanente aérea.</a:t>
            </a:r>
          </a:p>
          <a:p>
            <a:r>
              <a:rPr lang="es-CO" dirty="0">
                <a:latin typeface="Arial" panose="020B0604020202020204" pitchFamily="34" charset="0"/>
                <a:cs typeface="Arial" panose="020B0604020202020204" pitchFamily="34" charset="0"/>
              </a:rPr>
              <a:t>Beneficios: </a:t>
            </a:r>
          </a:p>
          <a:p>
            <a:r>
              <a:rPr lang="es-CO" dirty="0">
                <a:latin typeface="Arial" panose="020B0604020202020204" pitchFamily="34" charset="0"/>
                <a:cs typeface="Arial" panose="020B0604020202020204" pitchFamily="34" charset="0"/>
              </a:rPr>
              <a:t>- Bajo costo frente a vigilancia tradicional</a:t>
            </a:r>
          </a:p>
          <a:p>
            <a:r>
              <a:rPr lang="es-CO" dirty="0">
                <a:latin typeface="Arial" panose="020B0604020202020204" pitchFamily="34" charset="0"/>
                <a:cs typeface="Arial" panose="020B0604020202020204" pitchFamily="34" charset="0"/>
              </a:rPr>
              <a:t>- Alta efectividad</a:t>
            </a:r>
          </a:p>
          <a:p>
            <a:r>
              <a:rPr lang="es-CO" dirty="0">
                <a:latin typeface="Arial" panose="020B0604020202020204" pitchFamily="34" charset="0"/>
                <a:cs typeface="Arial" panose="020B0604020202020204" pitchFamily="34" charset="0"/>
              </a:rPr>
              <a:t>- Cobertura inmediata</a:t>
            </a:r>
          </a:p>
          <a:p>
            <a:endParaRPr lang="es-CO" dirty="0">
              <a:latin typeface="Arial" panose="020B0604020202020204" pitchFamily="34" charset="0"/>
              <a:cs typeface="Arial" panose="020B0604020202020204" pitchFamily="34" charset="0"/>
            </a:endParaRPr>
          </a:p>
        </p:txBody>
      </p:sp>
      <p:pic>
        <p:nvPicPr>
          <p:cNvPr id="10" name="Imagen 9">
            <a:extLst>
              <a:ext uri="{FF2B5EF4-FFF2-40B4-BE49-F238E27FC236}">
                <a16:creationId xmlns:a16="http://schemas.microsoft.com/office/drawing/2014/main" id="{6D8587F5-319C-2DBA-8D14-8D494FFEE509}"/>
              </a:ext>
            </a:extLst>
          </p:cNvPr>
          <p:cNvPicPr>
            <a:picLocks noChangeAspect="1"/>
          </p:cNvPicPr>
          <p:nvPr/>
        </p:nvPicPr>
        <p:blipFill>
          <a:blip r:embed="rId2"/>
          <a:stretch>
            <a:fillRect/>
          </a:stretch>
        </p:blipFill>
        <p:spPr>
          <a:xfrm>
            <a:off x="6942220" y="1828050"/>
            <a:ext cx="3407949" cy="2271079"/>
          </a:xfrm>
          <a:prstGeom prst="rect">
            <a:avLst/>
          </a:prstGeom>
        </p:spPr>
      </p:pic>
      <p:pic>
        <p:nvPicPr>
          <p:cNvPr id="11" name="Imagen 10">
            <a:extLst>
              <a:ext uri="{FF2B5EF4-FFF2-40B4-BE49-F238E27FC236}">
                <a16:creationId xmlns:a16="http://schemas.microsoft.com/office/drawing/2014/main" id="{0770EE74-92EF-6A05-1B29-2210E7CDE369}"/>
              </a:ext>
            </a:extLst>
          </p:cNvPr>
          <p:cNvPicPr>
            <a:picLocks noChangeAspect="1"/>
          </p:cNvPicPr>
          <p:nvPr/>
        </p:nvPicPr>
        <p:blipFill>
          <a:blip r:embed="rId3"/>
          <a:stretch>
            <a:fillRect/>
          </a:stretch>
        </p:blipFill>
        <p:spPr>
          <a:xfrm>
            <a:off x="6942221" y="4227611"/>
            <a:ext cx="3407948" cy="2221952"/>
          </a:xfrm>
          <a:prstGeom prst="rect">
            <a:avLst/>
          </a:prstGeom>
        </p:spPr>
      </p:pic>
    </p:spTree>
    <p:extLst>
      <p:ext uri="{BB962C8B-B14F-4D97-AF65-F5344CB8AC3E}">
        <p14:creationId xmlns:p14="http://schemas.microsoft.com/office/powerpoint/2010/main" val="2650984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DD7B86A-083E-B9D6-F812-9BAC19DA39C7}"/>
              </a:ext>
            </a:extLst>
          </p:cNvPr>
          <p:cNvSpPr txBox="1"/>
          <p:nvPr/>
        </p:nvSpPr>
        <p:spPr>
          <a:xfrm>
            <a:off x="5133386" y="558101"/>
            <a:ext cx="5887039" cy="523220"/>
          </a:xfrm>
          <a:prstGeom prst="rect">
            <a:avLst/>
          </a:prstGeom>
          <a:noFill/>
        </p:spPr>
        <p:txBody>
          <a:bodyPr wrap="square">
            <a:spAutoFit/>
          </a:bodyPr>
          <a:lstStyle/>
          <a:p>
            <a:r>
              <a:rPr lang="es-CO" sz="2800" dirty="0">
                <a:latin typeface="Arial Black" panose="020B0A04020102020204" pitchFamily="34" charset="0"/>
              </a:rPr>
              <a:t>SEGURIDAD CON DRONES</a:t>
            </a:r>
          </a:p>
        </p:txBody>
      </p:sp>
      <p:sp>
        <p:nvSpPr>
          <p:cNvPr id="8" name="CuadroTexto 7">
            <a:extLst>
              <a:ext uri="{FF2B5EF4-FFF2-40B4-BE49-F238E27FC236}">
                <a16:creationId xmlns:a16="http://schemas.microsoft.com/office/drawing/2014/main" id="{DF8BED1B-3F8C-E6D9-F38D-CB900B202F5D}"/>
              </a:ext>
            </a:extLst>
          </p:cNvPr>
          <p:cNvSpPr txBox="1"/>
          <p:nvPr/>
        </p:nvSpPr>
        <p:spPr>
          <a:xfrm>
            <a:off x="1022595" y="1786810"/>
            <a:ext cx="5386137" cy="4524315"/>
          </a:xfrm>
          <a:prstGeom prst="rect">
            <a:avLst/>
          </a:prstGeom>
          <a:noFill/>
        </p:spPr>
        <p:txBody>
          <a:bodyPr wrap="square">
            <a:spAutoFit/>
          </a:bodyPr>
          <a:lstStyle/>
          <a:p>
            <a:r>
              <a:rPr lang="es-CO" dirty="0">
                <a:latin typeface="Arial Black" panose="020B0A04020102020204" pitchFamily="34" charset="0"/>
                <a:cs typeface="Arial" panose="020B0604020202020204" pitchFamily="34" charset="0"/>
              </a:rPr>
              <a:t>Requisitos Legales y Operativos </a:t>
            </a:r>
          </a:p>
          <a:p>
            <a:r>
              <a:rPr lang="es-CO" dirty="0">
                <a:latin typeface="Arial" panose="020B0604020202020204" pitchFamily="34" charset="0"/>
                <a:cs typeface="Arial" panose="020B0604020202020204" pitchFamily="34" charset="0"/>
              </a:rPr>
              <a:t>ZAGAZ cumple con todas las disposiciones de la Aeronáutica Civil y la normativa vigente. Requisitos cumplidos:</a:t>
            </a:r>
          </a:p>
          <a:p>
            <a:endParaRPr lang="es-CO" dirty="0">
              <a:latin typeface="Arial" panose="020B0604020202020204" pitchFamily="34" charset="0"/>
              <a:cs typeface="Arial" panose="020B0604020202020204" pitchFamily="34" charset="0"/>
            </a:endParaRPr>
          </a:p>
          <a:p>
            <a:r>
              <a:rPr lang="es-CO" dirty="0">
                <a:latin typeface="Arial" panose="020B0604020202020204" pitchFamily="34" charset="0"/>
                <a:cs typeface="Arial" panose="020B0604020202020204" pitchFamily="34" charset="0"/>
              </a:rPr>
              <a:t>- Pilotos certificados ante Aerocivil</a:t>
            </a:r>
          </a:p>
          <a:p>
            <a:r>
              <a:rPr lang="es-CO" dirty="0">
                <a:latin typeface="Arial" panose="020B0604020202020204" pitchFamily="34" charset="0"/>
                <a:cs typeface="Arial" panose="020B0604020202020204" pitchFamily="34" charset="0"/>
              </a:rPr>
              <a:t>- Registro de aeronave RPAS</a:t>
            </a:r>
          </a:p>
          <a:p>
            <a:r>
              <a:rPr lang="es-CO" dirty="0">
                <a:latin typeface="Arial" panose="020B0604020202020204" pitchFamily="34" charset="0"/>
                <a:cs typeface="Arial" panose="020B0604020202020204" pitchFamily="34" charset="0"/>
              </a:rPr>
              <a:t>- Permisos de vuelo según la zona (controlada / restringida / urbana)</a:t>
            </a:r>
          </a:p>
          <a:p>
            <a:pPr marL="285750" indent="-285750">
              <a:buFontTx/>
              <a:buChar char="-"/>
            </a:pPr>
            <a:r>
              <a:rPr lang="es-CO" dirty="0">
                <a:latin typeface="Arial" panose="020B0604020202020204" pitchFamily="34" charset="0"/>
                <a:cs typeface="Arial" panose="020B0604020202020204" pitchFamily="34" charset="0"/>
              </a:rPr>
              <a:t>Cumplimiento estricto de la normatividad RAC</a:t>
            </a:r>
          </a:p>
          <a:p>
            <a:pPr marL="285750" indent="-285750">
              <a:buFontTx/>
              <a:buChar char="-"/>
            </a:pPr>
            <a:r>
              <a:rPr lang="es-CO" dirty="0">
                <a:latin typeface="Arial" panose="020B0604020202020204" pitchFamily="34" charset="0"/>
                <a:cs typeface="Arial" panose="020B0604020202020204" pitchFamily="34" charset="0"/>
              </a:rPr>
              <a:t>Bitácoras de vuelo completas</a:t>
            </a:r>
          </a:p>
          <a:p>
            <a:pPr marL="285750" indent="-285750">
              <a:buFontTx/>
              <a:buChar char="-"/>
            </a:pPr>
            <a:r>
              <a:rPr lang="es-CO" dirty="0">
                <a:latin typeface="Arial" panose="020B0604020202020204" pitchFamily="34" charset="0"/>
                <a:cs typeface="Arial" panose="020B0604020202020204" pitchFamily="34" charset="0"/>
              </a:rPr>
              <a:t>Protocolos de seguridad operacional</a:t>
            </a:r>
          </a:p>
          <a:p>
            <a:pPr marL="285750" indent="-285750">
              <a:buFontTx/>
              <a:buChar char="-"/>
            </a:pPr>
            <a:r>
              <a:rPr lang="es-CO" dirty="0">
                <a:latin typeface="Arial" panose="020B0604020202020204" pitchFamily="34" charset="0"/>
                <a:cs typeface="Arial" panose="020B0604020202020204" pitchFamily="34" charset="0"/>
              </a:rPr>
              <a:t>Seguro de responsabilidad civil (cuando aplica)</a:t>
            </a:r>
          </a:p>
          <a:p>
            <a:endParaRPr lang="es-CO" dirty="0">
              <a:latin typeface="Arial" panose="020B0604020202020204" pitchFamily="34" charset="0"/>
              <a:cs typeface="Arial" panose="020B0604020202020204" pitchFamily="34" charset="0"/>
            </a:endParaRPr>
          </a:p>
          <a:p>
            <a:r>
              <a:rPr lang="es-CO" dirty="0">
                <a:latin typeface="Arial" panose="020B0604020202020204" pitchFamily="34" charset="0"/>
                <a:cs typeface="Arial" panose="020B0604020202020204" pitchFamily="34" charset="0"/>
              </a:rPr>
              <a:t>Este cumplimiento garantiza operación legal, segura y rastreable.</a:t>
            </a:r>
          </a:p>
        </p:txBody>
      </p:sp>
      <p:pic>
        <p:nvPicPr>
          <p:cNvPr id="3" name="Imagen 2">
            <a:extLst>
              <a:ext uri="{FF2B5EF4-FFF2-40B4-BE49-F238E27FC236}">
                <a16:creationId xmlns:a16="http://schemas.microsoft.com/office/drawing/2014/main" id="{9D933FEB-F9EA-2E88-A6D0-9F51E755408D}"/>
              </a:ext>
            </a:extLst>
          </p:cNvPr>
          <p:cNvPicPr>
            <a:picLocks noChangeAspect="1"/>
          </p:cNvPicPr>
          <p:nvPr/>
        </p:nvPicPr>
        <p:blipFill>
          <a:blip r:embed="rId2"/>
          <a:srcRect t="30409" b="24913"/>
          <a:stretch>
            <a:fillRect/>
          </a:stretch>
        </p:blipFill>
        <p:spPr>
          <a:xfrm>
            <a:off x="6767763" y="2360206"/>
            <a:ext cx="3834063" cy="3950919"/>
          </a:xfrm>
          <a:prstGeom prst="rect">
            <a:avLst/>
          </a:prstGeom>
        </p:spPr>
      </p:pic>
      <p:sp>
        <p:nvSpPr>
          <p:cNvPr id="10" name="CuadroTexto 9">
            <a:extLst>
              <a:ext uri="{FF2B5EF4-FFF2-40B4-BE49-F238E27FC236}">
                <a16:creationId xmlns:a16="http://schemas.microsoft.com/office/drawing/2014/main" id="{79E02212-952E-455A-8CA8-9EC130780B0B}"/>
              </a:ext>
            </a:extLst>
          </p:cNvPr>
          <p:cNvSpPr txBox="1"/>
          <p:nvPr/>
        </p:nvSpPr>
        <p:spPr>
          <a:xfrm>
            <a:off x="6767763" y="1668576"/>
            <a:ext cx="4716553" cy="461665"/>
          </a:xfrm>
          <a:prstGeom prst="rect">
            <a:avLst/>
          </a:prstGeom>
          <a:noFill/>
        </p:spPr>
        <p:txBody>
          <a:bodyPr wrap="square">
            <a:spAutoFit/>
          </a:bodyPr>
          <a:lstStyle/>
          <a:p>
            <a:r>
              <a:rPr lang="es-CO" sz="2400" dirty="0">
                <a:latin typeface="Arial Black" panose="020B0A04020102020204" pitchFamily="34" charset="0"/>
              </a:rPr>
              <a:t>ALIADO ESTRATEGICO</a:t>
            </a:r>
          </a:p>
        </p:txBody>
      </p:sp>
    </p:spTree>
    <p:extLst>
      <p:ext uri="{BB962C8B-B14F-4D97-AF65-F5344CB8AC3E}">
        <p14:creationId xmlns:p14="http://schemas.microsoft.com/office/powerpoint/2010/main" val="362362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7E13641-A189-9762-594F-EA745ED0C899}"/>
            </a:ext>
          </a:extLst>
        </p:cNvPr>
        <p:cNvGrpSpPr/>
        <p:nvPr/>
      </p:nvGrpSpPr>
      <p:grpSpPr>
        <a:xfrm>
          <a:off x="0" y="0"/>
          <a:ext cx="0" cy="0"/>
          <a:chOff x="0" y="0"/>
          <a:chExt cx="0" cy="0"/>
        </a:xfrm>
      </p:grpSpPr>
      <p:pic>
        <p:nvPicPr>
          <p:cNvPr id="11" name="Imagen 10">
            <a:extLst>
              <a:ext uri="{FF2B5EF4-FFF2-40B4-BE49-F238E27FC236}">
                <a16:creationId xmlns:a16="http://schemas.microsoft.com/office/drawing/2014/main" id="{0036975D-04DF-424C-44AC-91ADFFF47D85}"/>
              </a:ext>
            </a:extLst>
          </p:cNvPr>
          <p:cNvPicPr>
            <a:picLocks noChangeAspect="1"/>
          </p:cNvPicPr>
          <p:nvPr/>
        </p:nvPicPr>
        <p:blipFill>
          <a:blip r:embed="rId2"/>
          <a:stretch>
            <a:fillRect/>
          </a:stretch>
        </p:blipFill>
        <p:spPr>
          <a:xfrm>
            <a:off x="4553648" y="2651307"/>
            <a:ext cx="4598310" cy="3807843"/>
          </a:xfrm>
          <a:prstGeom prst="rect">
            <a:avLst/>
          </a:prstGeom>
        </p:spPr>
      </p:pic>
      <p:pic>
        <p:nvPicPr>
          <p:cNvPr id="2" name="Imagen 1">
            <a:extLst>
              <a:ext uri="{FF2B5EF4-FFF2-40B4-BE49-F238E27FC236}">
                <a16:creationId xmlns:a16="http://schemas.microsoft.com/office/drawing/2014/main" id="{358FB6B9-2F00-B073-D44A-14CCBEB99313}"/>
              </a:ext>
            </a:extLst>
          </p:cNvPr>
          <p:cNvPicPr>
            <a:picLocks noChangeAspect="1"/>
          </p:cNvPicPr>
          <p:nvPr/>
        </p:nvPicPr>
        <p:blipFill>
          <a:blip r:embed="rId3"/>
          <a:stretch>
            <a:fillRect/>
          </a:stretch>
        </p:blipFill>
        <p:spPr>
          <a:xfrm>
            <a:off x="1399300" y="2651307"/>
            <a:ext cx="5532599" cy="2034716"/>
          </a:xfrm>
          <a:prstGeom prst="rect">
            <a:avLst/>
          </a:prstGeom>
        </p:spPr>
      </p:pic>
      <p:pic>
        <p:nvPicPr>
          <p:cNvPr id="3" name="Imagen 2" descr="Dibujo con letras&#10;&#10;Descripción generada automáticamente con confianza media">
            <a:extLst>
              <a:ext uri="{FF2B5EF4-FFF2-40B4-BE49-F238E27FC236}">
                <a16:creationId xmlns:a16="http://schemas.microsoft.com/office/drawing/2014/main" id="{13B7E5D8-B76D-0F57-D5C0-84563DFEE1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1265" y="398850"/>
            <a:ext cx="5987758" cy="2034717"/>
          </a:xfrm>
          <a:prstGeom prst="rect">
            <a:avLst/>
          </a:prstGeom>
        </p:spPr>
      </p:pic>
    </p:spTree>
    <p:extLst>
      <p:ext uri="{BB962C8B-B14F-4D97-AF65-F5344CB8AC3E}">
        <p14:creationId xmlns:p14="http://schemas.microsoft.com/office/powerpoint/2010/main" val="1262807540"/>
      </p:ext>
    </p:extLst>
  </p:cSld>
  <p:clrMapOvr>
    <a:masterClrMapping/>
  </p:clrMapOvr>
</p:sld>
</file>

<file path=ppt/theme/theme1.xml><?xml version="1.0" encoding="utf-8"?>
<a:theme xmlns:a="http://schemas.openxmlformats.org/drawingml/2006/main" name="Faceta">
  <a:themeElements>
    <a:clrScheme name="Azul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Fac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533</TotalTime>
  <Words>615</Words>
  <Application>Microsoft Office PowerPoint</Application>
  <PresentationFormat>Panorámica</PresentationFormat>
  <Paragraphs>72</Paragraphs>
  <Slides>8</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8</vt:i4>
      </vt:variant>
    </vt:vector>
  </HeadingPairs>
  <TitlesOfParts>
    <vt:vector size="13" baseType="lpstr">
      <vt:lpstr>Arial</vt:lpstr>
      <vt:lpstr>Arial Black</vt:lpstr>
      <vt:lpstr>Trebuchet MS</vt:lpstr>
      <vt:lpstr>Wingdings 3</vt:lpstr>
      <vt:lpstr>Faceta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john tafur</dc:creator>
  <cp:lastModifiedBy>p 1121</cp:lastModifiedBy>
  <cp:revision>15</cp:revision>
  <dcterms:created xsi:type="dcterms:W3CDTF">2025-11-11T16:36:18Z</dcterms:created>
  <dcterms:modified xsi:type="dcterms:W3CDTF">2026-08-09T18:10:12Z</dcterms:modified>
</cp:coreProperties>
</file>