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60" r:id="rId4"/>
    <p:sldId id="259" r:id="rId5"/>
    <p:sldId id="262" r:id="rId6"/>
    <p:sldId id="265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8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8693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733696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12065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70598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59498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940287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849364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690311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dirty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12856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52560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07717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567720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440378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878063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83607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57843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O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37F5D-8F5E-4B45-B234-72FBE2626A36}" type="datetimeFigureOut">
              <a:rPr lang="es-CO" smtClean="0"/>
              <a:t>9/08/2026</a:t>
            </a:fld>
            <a:endParaRPr lang="es-CO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2F8EB57-5C25-4C82-9DE3-530CF30400FC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64198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37CDB4BD-0CF0-6BB2-4BDC-2E54AF75E4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60532" y="5771535"/>
            <a:ext cx="4523873" cy="440573"/>
          </a:xfrm>
        </p:spPr>
        <p:txBody>
          <a:bodyPr>
            <a:no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SEGURIDAD  MARITIMA</a:t>
            </a:r>
          </a:p>
        </p:txBody>
      </p:sp>
      <p:pic>
        <p:nvPicPr>
          <p:cNvPr id="2" name="Imagen 1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4AB42CBA-4D01-7F58-35AA-D36F130AF6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932" y="1086464"/>
            <a:ext cx="3854134" cy="468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281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ACB5E9E0-7DDC-8A54-FA4D-5B2A3827F1A4}"/>
              </a:ext>
            </a:extLst>
          </p:cNvPr>
          <p:cNvSpPr txBox="1"/>
          <p:nvPr/>
        </p:nvSpPr>
        <p:spPr>
          <a:xfrm>
            <a:off x="4987635" y="616798"/>
            <a:ext cx="532938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800" dirty="0">
                <a:latin typeface="Arial Black" panose="020B0A04020102020204" pitchFamily="34" charset="0"/>
              </a:rPr>
              <a:t>SERVICIO DE SEGURIDAD MARITIMA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5BD51B6-D221-BFBC-46DA-EC317E66335B}"/>
              </a:ext>
            </a:extLst>
          </p:cNvPr>
          <p:cNvSpPr txBox="1"/>
          <p:nvPr/>
        </p:nvSpPr>
        <p:spPr>
          <a:xfrm>
            <a:off x="864070" y="1809195"/>
            <a:ext cx="6774022" cy="4924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ZAGAZ LTDA ofrece un servicio integral de Seguridad Marítima y Portuaria, orientado a proteger:</a:t>
            </a:r>
          </a:p>
          <a:p>
            <a:endParaRPr lang="es-CO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Instalaciones portuarias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Muelles y terminales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Zonas de carga y descarga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Bodegas, patios y contenedores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Embarcaciones atracadas o en fondeo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Personal y operaciones logísticas</a:t>
            </a:r>
          </a:p>
          <a:p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Nuestro servicio combina: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Vigilancia especializada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Personal con formación portuaria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Sistema PBIP 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Tecnología avanzada (CCTV – IA – drones)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Supervisión operativa permanente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Buzos certificados para inspecciones subacuáticas</a:t>
            </a:r>
          </a:p>
          <a:p>
            <a:endParaRPr lang="es-CO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Garantizando seguridad preventiva, trazabilidad y cumplimiento normativo nacional e internacional.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B5DEAFB-BF13-910E-FF20-C84B75C481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8010" y="1809195"/>
            <a:ext cx="3600449" cy="2286001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D873970D-6FC5-7B8D-31C4-6D7E9E68AD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4052" y="4456596"/>
            <a:ext cx="360045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14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AutoShape 6" descr="Resultado de imagen de escoltas">
            <a:extLst>
              <a:ext uri="{FF2B5EF4-FFF2-40B4-BE49-F238E27FC236}">
                <a16:creationId xmlns:a16="http://schemas.microsoft.com/office/drawing/2014/main" id="{89530C2E-3BDD-120E-85C7-C086ABB05EE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36694" y="3124199"/>
            <a:ext cx="4900863" cy="490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756EE54-E646-D737-8E75-AA3021BB306B}"/>
              </a:ext>
            </a:extLst>
          </p:cNvPr>
          <p:cNvSpPr txBox="1"/>
          <p:nvPr/>
        </p:nvSpPr>
        <p:spPr>
          <a:xfrm>
            <a:off x="1302308" y="1632113"/>
            <a:ext cx="6104020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 SEGURIDAD PORTUARIA TERRESTRE</a:t>
            </a:r>
          </a:p>
          <a:p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Control de accesos marítimos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Verificación documental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Control biométrico / credenciales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Registro de transportadores / tripulación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Control de zonas restringidas</a:t>
            </a:r>
          </a:p>
          <a:p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Protección de muelles y zonas críticas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Muelles y áreas de amarre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Bodegas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Patios y zonas de almacenamiento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Grúas RTG, STS y equipos portuarios</a:t>
            </a:r>
          </a:p>
          <a:p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Rondas y supervisión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Rondas perimetrales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Rondas tácticas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Procedimientos PBIP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C570825F-81E5-3A5C-6E21-4DDE1A0DC490}"/>
              </a:ext>
            </a:extLst>
          </p:cNvPr>
          <p:cNvSpPr txBox="1"/>
          <p:nvPr/>
        </p:nvSpPr>
        <p:spPr>
          <a:xfrm>
            <a:off x="5500608" y="486596"/>
            <a:ext cx="467414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SERVICIO DE SEGURIDAD MARITIMA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A4C68E1E-A3B2-C245-B834-C44CF31547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4046" y="2012697"/>
            <a:ext cx="3482919" cy="1959142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56C78C98-DAB3-178D-DE9B-2CFA07274DB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2003"/>
          <a:stretch>
            <a:fillRect/>
          </a:stretch>
        </p:blipFill>
        <p:spPr>
          <a:xfrm>
            <a:off x="6914045" y="4370040"/>
            <a:ext cx="3482920" cy="2085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019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6CF758C6-BC96-33DB-A759-8F527664688A}"/>
              </a:ext>
            </a:extLst>
          </p:cNvPr>
          <p:cNvSpPr txBox="1"/>
          <p:nvPr/>
        </p:nvSpPr>
        <p:spPr>
          <a:xfrm>
            <a:off x="5357091" y="413353"/>
            <a:ext cx="39814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SERVICIO DE SEGURIDAD MARITIMA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EBB9090-291B-E35F-34E9-495E5642B466}"/>
              </a:ext>
            </a:extLst>
          </p:cNvPr>
          <p:cNvSpPr txBox="1"/>
          <p:nvPr/>
        </p:nvSpPr>
        <p:spPr>
          <a:xfrm>
            <a:off x="1229531" y="1640116"/>
            <a:ext cx="6104020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INSPECCION DE CONTENEDORES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Inspección externa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Control de sellos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Prevención de contaminación de carga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Custodia terrestre y documental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Apoyo a terminales y operadores logísticos</a:t>
            </a:r>
          </a:p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MONITOREO ELECTRONICO INTEGRADO CON LA IA (CCTV + IA)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Reconocimiento automático de intrusiones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Líneas virtuales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Comportamiento sospechoso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Perímetros inteligentes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Lectura de placas LPR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Control de accesos con IA</a:t>
            </a:r>
          </a:p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Centro de Monitoreo 24/7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Integración con vigilancia física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Notificación PBIP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Protocolos de reacción inmediata</a:t>
            </a:r>
          </a:p>
          <a:p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0D13131E-BB6C-3F7F-72A4-2C4D9AC2B5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9136" y="4360049"/>
            <a:ext cx="3176009" cy="2017026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96FDC00-9E67-40CD-8EDC-A11B81B647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9136" y="1732479"/>
            <a:ext cx="3176009" cy="217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269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AD413137-AB6F-1182-3E9D-C2FDC0D9C92C}"/>
              </a:ext>
            </a:extLst>
          </p:cNvPr>
          <p:cNvSpPr txBox="1"/>
          <p:nvPr/>
        </p:nvSpPr>
        <p:spPr>
          <a:xfrm>
            <a:off x="5283200" y="416783"/>
            <a:ext cx="503436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SERVICIO DE SEGURIDAD MARITIMA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5C303A4B-CE43-F0E3-AD53-BF74D5DDB986}"/>
              </a:ext>
            </a:extLst>
          </p:cNvPr>
          <p:cNvSpPr txBox="1"/>
          <p:nvPr/>
        </p:nvSpPr>
        <p:spPr>
          <a:xfrm>
            <a:off x="790074" y="1781658"/>
            <a:ext cx="6104020" cy="4924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SERVICIO DE BUZOS (SUBACUÁTICO)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Este es un servicio altamente especializado y diferenciador para ZAGAZ.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Inspección Subacuática de Cascos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Búsqueda de adherencias ilícitas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Revisión de timón, hélices y tomas de agua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Inspección preventiva antes de zarpe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Inspección de Infraestructura Portuaria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Pilotes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Defensas marinas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Estructuras metálicas sumergidas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C. </a:t>
            </a:r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Búsqueda y Recuperación Subacuática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Carga o herramientas caídas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Evidencia criminal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Equipos de operación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D. </a:t>
            </a:r>
            <a:r>
              <a:rPr lang="es-CO" sz="1600" dirty="0">
                <a:latin typeface="Arial Black" panose="020B0A04020102020204" pitchFamily="34" charset="0"/>
                <a:cs typeface="Arial" panose="020B0604020202020204" pitchFamily="34" charset="0"/>
              </a:rPr>
              <a:t>Soporte al Sistema PBIP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Inspección aleatoria de embarcaciones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Revisión preventiva de zonas sumergidas</a:t>
            </a:r>
          </a:p>
          <a:p>
            <a:r>
              <a:rPr lang="es-CO" sz="1600" dirty="0">
                <a:latin typeface="Arial" panose="020B0604020202020204" pitchFamily="34" charset="0"/>
                <a:cs typeface="Arial" panose="020B0604020202020204" pitchFamily="34" charset="0"/>
              </a:rPr>
              <a:t>•	Apoyo a autoridades portuarias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95F4CBF4-A3A3-3625-EB15-E886F11CCD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0781" y="1561082"/>
            <a:ext cx="3792364" cy="2478808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3F290616-DE67-BE1D-9CB8-D5314D7BFA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0780" y="4308525"/>
            <a:ext cx="38862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256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73C03F92-EAD8-9EC8-13B7-02966152C693}"/>
              </a:ext>
            </a:extLst>
          </p:cNvPr>
          <p:cNvSpPr txBox="1"/>
          <p:nvPr/>
        </p:nvSpPr>
        <p:spPr>
          <a:xfrm>
            <a:off x="4886035" y="413353"/>
            <a:ext cx="445247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sz="2400" dirty="0">
                <a:latin typeface="Arial Black" panose="020B0A04020102020204" pitchFamily="34" charset="0"/>
              </a:rPr>
              <a:t>SERVICIO DE SEGURIDAD MARITIMA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E44DCC16-020C-C1CB-69ED-4532E523495C}"/>
              </a:ext>
            </a:extLst>
          </p:cNvPr>
          <p:cNvSpPr txBox="1"/>
          <p:nvPr/>
        </p:nvSpPr>
        <p:spPr>
          <a:xfrm>
            <a:off x="1109573" y="1717177"/>
            <a:ext cx="610402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SUPERVISIÓN AÉREA CON DRONES</a:t>
            </a:r>
          </a:p>
          <a:p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ZAGAZ incluye drones en su modelo portuario (donde esté permitido por DIMAR / Aerocivil).</a:t>
            </a:r>
          </a:p>
          <a:p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Inspección aérea de zonas extensas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Identificación de intrusiones en áreas poco visibles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Supervisión de operaciones logísticas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Soporte a emergencias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Evidencia en tiempo real HD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4571D672-D068-59E3-0090-784275B1AADC}"/>
              </a:ext>
            </a:extLst>
          </p:cNvPr>
          <p:cNvSpPr txBox="1"/>
          <p:nvPr/>
        </p:nvSpPr>
        <p:spPr>
          <a:xfrm>
            <a:off x="1109573" y="4659709"/>
            <a:ext cx="610402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O" dirty="0">
                <a:latin typeface="Arial Black" panose="020B0A04020102020204" pitchFamily="34" charset="0"/>
                <a:cs typeface="Arial" panose="020B0604020202020204" pitchFamily="34" charset="0"/>
              </a:rPr>
              <a:t>PROCEDIMIENTOS OPERATIVOS (PBIP)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Incluye: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Protocolos de inspección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Procedimientos de reacción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Verificación de amenazas subacuáticas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Control documental</a:t>
            </a:r>
          </a:p>
          <a:p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•	Gestión de emergencias marítimas</a:t>
            </a:r>
          </a:p>
          <a:p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81F5639C-E535-D0CA-C3D0-5729BE32B3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956" y="1717177"/>
            <a:ext cx="3306016" cy="235856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FB005BA-EC51-F683-C245-1F8402D0D4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6957" y="4529410"/>
            <a:ext cx="3306015" cy="2204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984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07E13641-A189-9762-594F-EA745ED0C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0036975D-04DF-424C-44AC-91ADFFF47D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3648" y="2651307"/>
            <a:ext cx="4598310" cy="3807843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ADF9AFC7-1175-E6AE-A276-D206F5835B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9300" y="2651307"/>
            <a:ext cx="5532599" cy="2034716"/>
          </a:xfrm>
          <a:prstGeom prst="rect">
            <a:avLst/>
          </a:prstGeom>
        </p:spPr>
      </p:pic>
      <p:pic>
        <p:nvPicPr>
          <p:cNvPr id="3" name="Imagen 2" descr="Dibujo con letras&#10;&#10;Descripción generada automáticamente con confianza media">
            <a:extLst>
              <a:ext uri="{FF2B5EF4-FFF2-40B4-BE49-F238E27FC236}">
                <a16:creationId xmlns:a16="http://schemas.microsoft.com/office/drawing/2014/main" id="{32A15EED-20E3-0153-C4AC-1E1D70509B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65" y="398850"/>
            <a:ext cx="5987758" cy="203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80754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Azul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461</TotalTime>
  <Words>498</Words>
  <Application>Microsoft Office PowerPoint</Application>
  <PresentationFormat>Panorámica</PresentationFormat>
  <Paragraphs>92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2" baseType="lpstr">
      <vt:lpstr>Arial</vt:lpstr>
      <vt:lpstr>Arial Black</vt:lpstr>
      <vt:lpstr>Trebuchet MS</vt:lpstr>
      <vt:lpstr>Wingdings 3</vt:lpstr>
      <vt:lpstr>Faceta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john tafur</dc:creator>
  <cp:lastModifiedBy>p 1121</cp:lastModifiedBy>
  <cp:revision>12</cp:revision>
  <dcterms:created xsi:type="dcterms:W3CDTF">2025-11-11T16:36:18Z</dcterms:created>
  <dcterms:modified xsi:type="dcterms:W3CDTF">2026-08-09T17:58:56Z</dcterms:modified>
</cp:coreProperties>
</file>