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59" r:id="rId5"/>
    <p:sldId id="262" r:id="rId6"/>
    <p:sldId id="265" r:id="rId7"/>
    <p:sldId id="263" r:id="rId8"/>
    <p:sldId id="266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7" d="100"/>
          <a:sy n="97" d="100"/>
        </p:scale>
        <p:origin x="11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869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3369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1206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7059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594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9402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4936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9031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1285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25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71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6772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37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8780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8360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784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6419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7CDB4BD-0CF0-6BB2-4BDC-2E54AF75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68414" y="5669696"/>
            <a:ext cx="4255169" cy="440573"/>
          </a:xfrm>
        </p:spPr>
        <p:txBody>
          <a:bodyPr>
            <a:noAutofit/>
          </a:bodyPr>
          <a:lstStyle/>
          <a:p>
            <a:r>
              <a:rPr lang="es-CO" sz="2000" dirty="0">
                <a:latin typeface="Arial Black" panose="020B0A04020102020204" pitchFamily="34" charset="0"/>
              </a:rPr>
              <a:t>SEGURIDAD TECNOLOGICA</a:t>
            </a:r>
          </a:p>
        </p:txBody>
      </p:sp>
      <p:pic>
        <p:nvPicPr>
          <p:cNvPr id="2" name="Imagen 1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748AC46-70E8-CB32-0D6A-710F8658B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32" y="1086464"/>
            <a:ext cx="3854134" cy="468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8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CB5E9E0-7DDC-8A54-FA4D-5B2A3827F1A4}"/>
              </a:ext>
            </a:extLst>
          </p:cNvPr>
          <p:cNvSpPr txBox="1"/>
          <p:nvPr/>
        </p:nvSpPr>
        <p:spPr>
          <a:xfrm>
            <a:off x="5597235" y="303401"/>
            <a:ext cx="63905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SEGURIDAD TECNOLOGICA-ANALÍTICA AVANZADA CON INTELIGENCIA ARTIFICIAL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4E8D381-DF3F-F556-3E40-E004B39DF945}"/>
              </a:ext>
            </a:extLst>
          </p:cNvPr>
          <p:cNvSpPr txBox="1"/>
          <p:nvPr/>
        </p:nvSpPr>
        <p:spPr>
          <a:xfrm>
            <a:off x="641685" y="2233578"/>
            <a:ext cx="545431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Los servicios tecnológicos de ZAGAZ LTDA integran vigilancia electrónica, monitoreo remoto, analítica avanzada con IA y operación profesional de CCTV. Estos sistemas fortalecen la seguridad física, permiten una detección anticipada de amenazas y garantizan una reacción inmediata y documentada.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6E1DE38-0B32-5655-A292-CA3B6E6F8444}"/>
              </a:ext>
            </a:extLst>
          </p:cNvPr>
          <p:cNvSpPr txBox="1"/>
          <p:nvPr/>
        </p:nvSpPr>
        <p:spPr>
          <a:xfrm>
            <a:off x="641684" y="3389738"/>
            <a:ext cx="545431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La Analítica IA de ZAGAZ LTDA potencia los sistemas de CCTV y monitoreo, permitiendo detectar situaciones de riesgo sin intervención humana y generar alertas tempranas con alta precisión. Esta tecnología transforma un sistema pasivo de cámaras en un sistema activo, predictivo y autónomo, ideal para clientes que buscan elevar la eficiencia y reducir costos operativos.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86FE3CDF-0724-1F8C-BE8C-122FBB7A0422}"/>
              </a:ext>
            </a:extLst>
          </p:cNvPr>
          <p:cNvSpPr txBox="1"/>
          <p:nvPr/>
        </p:nvSpPr>
        <p:spPr>
          <a:xfrm>
            <a:off x="641684" y="4966638"/>
            <a:ext cx="610402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sz="1400" dirty="0">
                <a:latin typeface="Arial Black" panose="020B0A04020102020204" pitchFamily="34" charset="0"/>
              </a:rPr>
              <a:t>Este servicio permite: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- Reducir riesgos operativos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- Elevar la capacidad de respuesta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- Optimizar costos de vigilancia tradicional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- Garantizar trazabilidad, evidencia y control permanente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63B48DB4-7B51-A077-8A5B-A904146A00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25" t="22283" r="19022" b="59506"/>
          <a:stretch>
            <a:fillRect/>
          </a:stretch>
        </p:blipFill>
        <p:spPr>
          <a:xfrm>
            <a:off x="6569240" y="4606260"/>
            <a:ext cx="2398559" cy="1529929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0BA98855-2CD9-9215-6664-CC50B8408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9240" y="1829692"/>
            <a:ext cx="4938093" cy="2625293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B9941811-FE02-8044-2E97-8CFBE90AFB9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100" r="8537"/>
          <a:stretch>
            <a:fillRect/>
          </a:stretch>
        </p:blipFill>
        <p:spPr>
          <a:xfrm>
            <a:off x="9108774" y="4606260"/>
            <a:ext cx="2398559" cy="152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935DAC3-5678-87A1-8089-9459BC16EE0A}"/>
              </a:ext>
            </a:extLst>
          </p:cNvPr>
          <p:cNvSpPr txBox="1"/>
          <p:nvPr/>
        </p:nvSpPr>
        <p:spPr>
          <a:xfrm>
            <a:off x="4848847" y="593012"/>
            <a:ext cx="57270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COMPONENTES DEL SERVICIO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CFE5584-64FE-CA60-798E-3C04EA11B9A8}"/>
              </a:ext>
            </a:extLst>
          </p:cNvPr>
          <p:cNvSpPr txBox="1"/>
          <p:nvPr/>
        </p:nvSpPr>
        <p:spPr>
          <a:xfrm>
            <a:off x="711968" y="1930122"/>
            <a:ext cx="6104020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Sistemas Electrónicos de Seguridad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CCTV / Videovigilancia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Cámaras IP de alta resolución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Cámaras  PTZ (movimiento 360°)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Sistemas de alarma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Sensores perimétricos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Control de acceso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Analítica de video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Lectura de placas (LPR)Cámaras térmicas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9837D9A-2B9B-5CF4-994E-D2E66DF490A7}"/>
              </a:ext>
            </a:extLst>
          </p:cNvPr>
          <p:cNvSpPr txBox="1"/>
          <p:nvPr/>
        </p:nvSpPr>
        <p:spPr>
          <a:xfrm>
            <a:off x="711968" y="4231920"/>
            <a:ext cx="6104020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Centro de Monitoreo y Control 24/7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Operado por personal certificado con capacidad para: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Supervisión remota permanente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Detección temprana de anomalías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Activación de protocolos de alerta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Comunicación directa con vigilantes y patrullas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Atención de emergencias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Registro y trazabilidad de eventos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Gestión documental digital de incidentes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BCDBE10-DFD4-CB78-0412-31B677E95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3296" y="1360730"/>
            <a:ext cx="2567658" cy="173894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3C161F8C-31C2-4BF7-9ACB-E7F6BA287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7989" y="1360730"/>
            <a:ext cx="2676219" cy="1738943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53A07210-847D-21BA-6484-5E317198EB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297" y="3281980"/>
            <a:ext cx="2567658" cy="151199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8CEF8C24-1FD8-C4B7-6A20-D4843C9518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3297" y="4976284"/>
            <a:ext cx="1065383" cy="160142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2CB57A8A-993F-4657-6504-F991A734DF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7989" y="3281980"/>
            <a:ext cx="2676220" cy="1511997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71DE0688-753D-5077-FE10-81A4E7059D3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37367"/>
          <a:stretch>
            <a:fillRect/>
          </a:stretch>
        </p:blipFill>
        <p:spPr>
          <a:xfrm>
            <a:off x="7607691" y="4976283"/>
            <a:ext cx="1243263" cy="1601425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F922594-56BF-AE63-D77E-A7DF287AD4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9967" y="4976283"/>
            <a:ext cx="2664242" cy="160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9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97ADBCE-C783-227D-F859-4B2F15F56499}"/>
              </a:ext>
            </a:extLst>
          </p:cNvPr>
          <p:cNvSpPr txBox="1"/>
          <p:nvPr/>
        </p:nvSpPr>
        <p:spPr>
          <a:xfrm>
            <a:off x="5070521" y="626802"/>
            <a:ext cx="57270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COMPONENTES DEL SERVICIO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CC5973-83A9-3E92-0D81-BFED739118F9}"/>
              </a:ext>
            </a:extLst>
          </p:cNvPr>
          <p:cNvSpPr txBox="1"/>
          <p:nvPr/>
        </p:nvSpPr>
        <p:spPr>
          <a:xfrm>
            <a:off x="707919" y="1852569"/>
            <a:ext cx="6104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Operación de CCTV 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Asignación de operadores especializados en: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Control de cámaras en tiempo real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Verificación de alarmas internas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Reportes escritos y audiovisuales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Análisis preventivo del comportamiento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Apoyo al jefe de seguridad en decisiones críticas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286D170-582F-3714-F6FB-94F48F41D676}"/>
              </a:ext>
            </a:extLst>
          </p:cNvPr>
          <p:cNvSpPr txBox="1"/>
          <p:nvPr/>
        </p:nvSpPr>
        <p:spPr>
          <a:xfrm>
            <a:off x="707919" y="3913711"/>
            <a:ext cx="61040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 err="1">
                <a:latin typeface="Arial Black" panose="020B0A04020102020204" pitchFamily="34" charset="0"/>
                <a:cs typeface="Arial" panose="020B0604020202020204" pitchFamily="34" charset="0"/>
              </a:rPr>
              <a:t>Videoverificación</a:t>
            </a:r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 y Supervisión Remota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Solución para clientes que requieren vigilancia avanzada sin presencia física constante: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Verificación de señales de alarma vía video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Despacho de patrullas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Seguimiento de anomalías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Reporte inmediato al cliente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Activación de rutas de respuesta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Evidencia grabada certificada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8EC515A7-39DA-7CBE-11A4-D2958ACE6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1939" y="3842439"/>
            <a:ext cx="3680661" cy="2727866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8E50173A-A571-FFEA-FAFE-901F1C419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940" y="1426977"/>
            <a:ext cx="3647694" cy="228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6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52FF270-19CC-704B-4D32-1F1B0AB478CA}"/>
              </a:ext>
            </a:extLst>
          </p:cNvPr>
          <p:cNvSpPr txBox="1"/>
          <p:nvPr/>
        </p:nvSpPr>
        <p:spPr>
          <a:xfrm>
            <a:off x="5179116" y="487011"/>
            <a:ext cx="46682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DESARROLLO OPERATIVO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5F3F1CA-DB41-9B66-3108-07E3CCD1BDA9}"/>
              </a:ext>
            </a:extLst>
          </p:cNvPr>
          <p:cNvSpPr txBox="1"/>
          <p:nvPr/>
        </p:nvSpPr>
        <p:spPr>
          <a:xfrm>
            <a:off x="709863" y="2200615"/>
            <a:ext cx="610402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dirty="0">
                <a:latin typeface="Arial Black" panose="020B0A04020102020204" pitchFamily="34" charset="0"/>
                <a:cs typeface="Arial" panose="020B0604020202020204" pitchFamily="34" charset="0"/>
              </a:rPr>
              <a:t>Instalación y Puesta en Marcha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Diagnóstico técnico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Configuración de equipos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Integración de sistemas (CCTV + alarmas + control de acceso)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Pruebas de funcionalidad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Capacitación al personal del cliente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8B1C2E5-8C40-F25C-46F8-20A6E897A787}"/>
              </a:ext>
            </a:extLst>
          </p:cNvPr>
          <p:cNvSpPr txBox="1"/>
          <p:nvPr/>
        </p:nvSpPr>
        <p:spPr>
          <a:xfrm>
            <a:off x="709863" y="3585610"/>
            <a:ext cx="610402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dirty="0">
                <a:latin typeface="Arial Black" panose="020B0A04020102020204" pitchFamily="34" charset="0"/>
                <a:cs typeface="Arial" panose="020B0604020202020204" pitchFamily="34" charset="0"/>
              </a:rPr>
              <a:t>Monitoreo Activo 24/7 Incluye: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Observación continua de cámaras y sensores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Control perimetral remoto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Activación de rondas electrónicas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Notificación inmediata al cliente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Coordinación con autoridades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8289FAF-0E09-0B55-99A8-9D576772B974}"/>
              </a:ext>
            </a:extLst>
          </p:cNvPr>
          <p:cNvSpPr txBox="1"/>
          <p:nvPr/>
        </p:nvSpPr>
        <p:spPr>
          <a:xfrm>
            <a:off x="709863" y="4970605"/>
            <a:ext cx="610402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dirty="0">
                <a:latin typeface="Arial Black" panose="020B0A04020102020204" pitchFamily="34" charset="0"/>
                <a:cs typeface="Arial" panose="020B0604020202020204" pitchFamily="34" charset="0"/>
              </a:rPr>
              <a:t>Gestión de Alertas-Clasificación por niveles: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Alerta Baja → revisión preventiva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Alerta Media → verificación visual y registro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Alerta Alta → intervención operativa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Alerta Crítica → activación de plan de emergencia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E044777-657A-F587-F11F-8B9DB15F0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2112" y="3072254"/>
            <a:ext cx="3405257" cy="160818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89D6C16-8471-015E-A95D-B8A9EBA25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2112" y="1227854"/>
            <a:ext cx="3024189" cy="160818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9663634-E17B-05F3-39C2-4BFE9695F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2648" y="4766976"/>
            <a:ext cx="1844183" cy="197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6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2C0D769-D1B7-6165-B9FB-2F422DC9A6B4}"/>
              </a:ext>
            </a:extLst>
          </p:cNvPr>
          <p:cNvSpPr txBox="1"/>
          <p:nvPr/>
        </p:nvSpPr>
        <p:spPr>
          <a:xfrm>
            <a:off x="5319902" y="453167"/>
            <a:ext cx="57757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b="1" dirty="0">
                <a:latin typeface="Arial Black" panose="020B0A04020102020204" pitchFamily="34" charset="0"/>
              </a:rPr>
              <a:t>PROTOCOLOS DE ATENCION Y REACCION</a:t>
            </a:r>
          </a:p>
          <a:p>
            <a:endParaRPr lang="es-CO" sz="2400" dirty="0">
              <a:latin typeface="Arial Black" panose="020B0A040201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9588399-11DC-A73F-B738-D64B8DBF4296}"/>
              </a:ext>
            </a:extLst>
          </p:cNvPr>
          <p:cNvSpPr txBox="1"/>
          <p:nvPr/>
        </p:nvSpPr>
        <p:spPr>
          <a:xfrm>
            <a:off x="1096333" y="1653496"/>
            <a:ext cx="610402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Código Verde - Operación Normal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Cámaras activas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Sin anomalías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Registro automático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DBC5AE4-1159-005F-4C97-EC7BCCD7DCCF}"/>
              </a:ext>
            </a:extLst>
          </p:cNvPr>
          <p:cNvSpPr txBox="1"/>
          <p:nvPr/>
        </p:nvSpPr>
        <p:spPr>
          <a:xfrm>
            <a:off x="1096333" y="2762798"/>
            <a:ext cx="610402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Código Amarillo - Evento Preventivo</a:t>
            </a:r>
          </a:p>
          <a:p>
            <a:pPr marL="285750" indent="-285750">
              <a:buFontTx/>
              <a:buChar char="-"/>
            </a:pPr>
            <a:r>
              <a:rPr lang="es-CO" sz="1600" dirty="0"/>
              <a:t>Movimiento inusual</a:t>
            </a:r>
          </a:p>
          <a:p>
            <a:pPr marL="285750" indent="-285750">
              <a:buFontTx/>
              <a:buChar char="-"/>
            </a:pPr>
            <a:r>
              <a:rPr lang="es-CO" sz="1600" dirty="0"/>
              <a:t>Sensor activado sin confirmación</a:t>
            </a:r>
          </a:p>
          <a:p>
            <a:pPr marL="285750" indent="-285750">
              <a:buFontTx/>
              <a:buChar char="-"/>
            </a:pPr>
            <a:r>
              <a:rPr lang="es-CO" sz="1600" dirty="0"/>
              <a:t>Vehículo o persona sospechosa</a:t>
            </a:r>
          </a:p>
          <a:p>
            <a:r>
              <a:rPr lang="es-CO" sz="1600" dirty="0">
                <a:latin typeface="Arial Black" panose="020B0A04020102020204" pitchFamily="34" charset="0"/>
              </a:rPr>
              <a:t>Acciones:</a:t>
            </a:r>
          </a:p>
          <a:p>
            <a:pPr marL="285750" indent="-285750">
              <a:buFontTx/>
              <a:buChar char="-"/>
            </a:pPr>
            <a:r>
              <a:rPr lang="es-CO" sz="1600" dirty="0"/>
              <a:t>Verificación visual</a:t>
            </a:r>
          </a:p>
          <a:p>
            <a:pPr marL="285750" indent="-285750">
              <a:buFontTx/>
              <a:buChar char="-"/>
            </a:pPr>
            <a:r>
              <a:rPr lang="es-CO" sz="1600" dirty="0"/>
              <a:t>Registro fotográfico</a:t>
            </a:r>
          </a:p>
          <a:p>
            <a:pPr marL="285750" indent="-285750">
              <a:buFontTx/>
              <a:buChar char="-"/>
            </a:pPr>
            <a:r>
              <a:rPr lang="es-CO" sz="1600" dirty="0"/>
              <a:t>Comunicación al vigilante o encargado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A2FD66A-A89D-57A4-F6DF-BB395494D781}"/>
              </a:ext>
            </a:extLst>
          </p:cNvPr>
          <p:cNvSpPr txBox="1"/>
          <p:nvPr/>
        </p:nvSpPr>
        <p:spPr>
          <a:xfrm>
            <a:off x="1096333" y="4858183"/>
            <a:ext cx="610402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Código Rojo - Intrusión Confirmada</a:t>
            </a:r>
          </a:p>
          <a:p>
            <a:r>
              <a:rPr lang="es-CO" sz="1600" dirty="0">
                <a:latin typeface="Arial Black" panose="020B0A04020102020204" pitchFamily="34" charset="0"/>
              </a:rPr>
              <a:t>Acciones:</a:t>
            </a:r>
          </a:p>
          <a:p>
            <a:pPr marL="285750" indent="-285750">
              <a:buFontTx/>
              <a:buChar char="-"/>
            </a:pPr>
            <a:r>
              <a:rPr lang="es-CO" sz="1600" dirty="0" err="1">
                <a:latin typeface="Arial" panose="020B0604020202020204" pitchFamily="34" charset="0"/>
                <a:cs typeface="Arial" panose="020B0604020202020204" pitchFamily="34" charset="0"/>
              </a:rPr>
              <a:t>Videoverificación</a:t>
            </a: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 en tiempo real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Activar alarma sonora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Comunicar a patrulla ZAGAZ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Informar al cliente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Coordinar con autoridades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1C801D24-B0F5-4184-267E-0E62876F4AFF}"/>
              </a:ext>
            </a:extLst>
          </p:cNvPr>
          <p:cNvSpPr txBox="1"/>
          <p:nvPr/>
        </p:nvSpPr>
        <p:spPr>
          <a:xfrm>
            <a:off x="5486400" y="1372686"/>
            <a:ext cx="6104020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Código Negro - Emergencia Crítica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Ejemplos: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Robo en proceso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Emergencia médica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Incendio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Violencia o agresión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Sabotaje / vandalismo</a:t>
            </a:r>
          </a:p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Acciones: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Activar de inmediato el protocolo de emergencia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Comunicar a autoridades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Informar al cliente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Registrar evidencia de video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Despliegue de respuesta táctica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0EBAE0A-A4A8-E2EC-CD67-5A472CC8E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2996" y="4824901"/>
            <a:ext cx="2905414" cy="181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84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44A9CC7-8275-DE64-B13E-E7D831BE5353}"/>
              </a:ext>
            </a:extLst>
          </p:cNvPr>
          <p:cNvSpPr txBox="1"/>
          <p:nvPr/>
        </p:nvSpPr>
        <p:spPr>
          <a:xfrm>
            <a:off x="5246255" y="310856"/>
            <a:ext cx="64644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CAPACIDADES DE LA IA APLICADA EN SEGURIDAD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FEED0C8-ACF8-1F3D-0664-433C8A29D6EC}"/>
              </a:ext>
            </a:extLst>
          </p:cNvPr>
          <p:cNvSpPr txBox="1"/>
          <p:nvPr/>
        </p:nvSpPr>
        <p:spPr>
          <a:xfrm>
            <a:off x="581527" y="1810158"/>
            <a:ext cx="61040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200" dirty="0">
                <a:latin typeface="Arial Black" panose="020B0A04020102020204" pitchFamily="34" charset="0"/>
                <a:cs typeface="Arial" panose="020B0604020202020204" pitchFamily="34" charset="0"/>
              </a:rPr>
              <a:t>Detección Automática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Intrusiones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Movimientos inusuales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Permanencia prolongada 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Objetos abandonados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Cruce de zonas prohibidas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Reconocimiento facial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Reconocimiento de vehículos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Comportamientos anormales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4A617EB-F212-C23B-6303-C3182E4B60E9}"/>
              </a:ext>
            </a:extLst>
          </p:cNvPr>
          <p:cNvSpPr txBox="1"/>
          <p:nvPr/>
        </p:nvSpPr>
        <p:spPr>
          <a:xfrm>
            <a:off x="581527" y="3545433"/>
            <a:ext cx="61040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200" dirty="0">
                <a:latin typeface="Arial Black" panose="020B0A04020102020204" pitchFamily="34" charset="0"/>
                <a:cs typeface="Arial" panose="020B0604020202020204" pitchFamily="34" charset="0"/>
              </a:rPr>
              <a:t>Analítica de Personas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Conteo de personas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Identificación de aglomeraciones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Detección de posturas peligrosas (caídas, peleas, agresiones)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Seguimiento inteligente 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891EE5B-BCE1-5019-84D7-064D49BD1C11}"/>
              </a:ext>
            </a:extLst>
          </p:cNvPr>
          <p:cNvSpPr txBox="1"/>
          <p:nvPr/>
        </p:nvSpPr>
        <p:spPr>
          <a:xfrm>
            <a:off x="581527" y="4561096"/>
            <a:ext cx="61040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200" dirty="0">
                <a:latin typeface="Arial Black" panose="020B0A04020102020204" pitchFamily="34" charset="0"/>
                <a:cs typeface="Arial" panose="020B0604020202020204" pitchFamily="34" charset="0"/>
              </a:rPr>
              <a:t>Analítica Vehicular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Lectura de placas (LPR)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Detección de velocidad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Detección de vehículos sospechosos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Alertas por patrones irregulares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DEF1C808-604C-9C03-3832-D7A14A7ED942}"/>
              </a:ext>
            </a:extLst>
          </p:cNvPr>
          <p:cNvSpPr txBox="1"/>
          <p:nvPr/>
        </p:nvSpPr>
        <p:spPr>
          <a:xfrm>
            <a:off x="581527" y="5665809"/>
            <a:ext cx="41990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200" dirty="0">
                <a:latin typeface="Arial Black" panose="020B0A04020102020204" pitchFamily="34" charset="0"/>
                <a:cs typeface="Arial" panose="020B0604020202020204" pitchFamily="34" charset="0"/>
              </a:rPr>
              <a:t>Analítica de Comportamiento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Identificación de recorridos no habituales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Análisis predictivo de riesgo</a:t>
            </a:r>
          </a:p>
          <a:p>
            <a:pPr marL="285750" indent="-285750">
              <a:buFontTx/>
              <a:buChar char="-"/>
            </a:pPr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Clasificación de patrones de amenaza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6D7311E-61A6-968C-806D-4AF6ED014C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749" b="32376"/>
          <a:stretch>
            <a:fillRect/>
          </a:stretch>
        </p:blipFill>
        <p:spPr>
          <a:xfrm>
            <a:off x="4962195" y="4482082"/>
            <a:ext cx="2693890" cy="2014724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FEE98C2F-B941-8E52-2470-3EB6F8A510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8129" r="33446" b="38140"/>
          <a:stretch>
            <a:fillRect/>
          </a:stretch>
        </p:blipFill>
        <p:spPr>
          <a:xfrm>
            <a:off x="7837733" y="1283084"/>
            <a:ext cx="3129626" cy="1738186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707ADF14-4DD8-9F68-A847-69FC6280EBA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9065" b="38139"/>
          <a:stretch>
            <a:fillRect/>
          </a:stretch>
        </p:blipFill>
        <p:spPr>
          <a:xfrm>
            <a:off x="7837733" y="4935953"/>
            <a:ext cx="3210444" cy="1569406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A11070B2-5561-1DE6-4444-CCD95B17FD9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5966" b="38140"/>
          <a:stretch>
            <a:fillRect/>
          </a:stretch>
        </p:blipFill>
        <p:spPr>
          <a:xfrm>
            <a:off x="4539859" y="1745217"/>
            <a:ext cx="3198031" cy="1775808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94D2B7D0-38CC-5066-35D2-50E11158AB0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7894" b="36477"/>
          <a:stretch>
            <a:fillRect/>
          </a:stretch>
        </p:blipFill>
        <p:spPr>
          <a:xfrm>
            <a:off x="7837733" y="3099818"/>
            <a:ext cx="3198031" cy="175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2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BDBD4C4-D84D-132D-1C82-14ACAC21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C9B3922-A92A-B99C-5741-C2571B08FCE9}"/>
              </a:ext>
            </a:extLst>
          </p:cNvPr>
          <p:cNvSpPr txBox="1"/>
          <p:nvPr/>
        </p:nvSpPr>
        <p:spPr>
          <a:xfrm>
            <a:off x="5006109" y="426490"/>
            <a:ext cx="67046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CAPACIDADES DE LA IA APLICADA EN SEGURIDAD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6EF1E46-8A23-5181-A493-38BB884BC689}"/>
              </a:ext>
            </a:extLst>
          </p:cNvPr>
          <p:cNvSpPr txBox="1"/>
          <p:nvPr/>
        </p:nvSpPr>
        <p:spPr>
          <a:xfrm>
            <a:off x="517359" y="1988238"/>
            <a:ext cx="610402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dirty="0">
                <a:latin typeface="Arial Black" panose="020B0A04020102020204" pitchFamily="34" charset="0"/>
                <a:cs typeface="Arial" panose="020B0604020202020204" pitchFamily="34" charset="0"/>
              </a:rPr>
              <a:t>Integración con el Centro de Monitoreo ZAGAZ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La IA se encuentra integrada directamente al Centro de Control 24/7, permitiendo: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Alertas automáticas en tiempo real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Verificación humana inmediata (doble capa de seguridad)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Calificación del evento según nivel de riesgo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Activación automática de protocolos (Amarillo, Rojo, Negro)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Seguimiento en vivo del evento mismo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Registro y almacenamiento de evidencia inteligente</a:t>
            </a:r>
          </a:p>
          <a:p>
            <a:r>
              <a:rPr lang="es-CO" sz="1400" dirty="0">
                <a:latin typeface="Arial Black" panose="020B0A04020102020204" pitchFamily="34" charset="0"/>
                <a:cs typeface="Arial" panose="020B0604020202020204" pitchFamily="34" charset="0"/>
              </a:rPr>
              <a:t>Esto convierte al operador en un analista, no solo un observador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129DDCC-C006-88B9-BAFE-4788207C4416}"/>
              </a:ext>
            </a:extLst>
          </p:cNvPr>
          <p:cNvSpPr txBox="1"/>
          <p:nvPr/>
        </p:nvSpPr>
        <p:spPr>
          <a:xfrm>
            <a:off x="517359" y="4450451"/>
            <a:ext cx="610402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dirty="0">
                <a:latin typeface="Arial Black" panose="020B0A04020102020204" pitchFamily="34" charset="0"/>
                <a:cs typeface="Arial" panose="020B0604020202020204" pitchFamily="34" charset="0"/>
              </a:rPr>
              <a:t>Ventajas para el Cliente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Mayor seguridad - La IA detecta amenazas que un operador humano podría no percibir.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Reducción de costos - Menos necesidad de vigilancia física constante.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Velocidad y precisión - Respuesta inmediata ante riesgos reales, con filtros que reducen falsas alarmas.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Automatización - Ahorro de tiempo y mejora en productividad</a:t>
            </a:r>
          </a:p>
          <a:p>
            <a:pPr marL="285750" indent="-285750">
              <a:buFontTx/>
              <a:buChar char="-"/>
            </a:pP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.Evidencia mejorada - Clasificación automática de eventos críticos.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9E7A91A-C5B8-982D-1B35-3725671CE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3274" y="3150880"/>
            <a:ext cx="2875031" cy="163767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A224ACA-4D49-3496-19A5-3422FB2752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3274" y="1485465"/>
            <a:ext cx="2875031" cy="1529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38881C-5EB8-588C-6C62-4BDE1D339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3274" y="4924171"/>
            <a:ext cx="2954019" cy="160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1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7E13641-A189-9762-594F-EA745ED0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0036975D-04DF-424C-44AC-91ADFFF47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8" y="2651307"/>
            <a:ext cx="4598310" cy="3807843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71F98217-4662-302E-7F51-8928CFA57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300" y="2651307"/>
            <a:ext cx="5532599" cy="2034716"/>
          </a:xfrm>
          <a:prstGeom prst="rect">
            <a:avLst/>
          </a:prstGeom>
        </p:spPr>
      </p:pic>
      <p:pic>
        <p:nvPicPr>
          <p:cNvPr id="3" name="Imagen 2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58654C0E-156D-DD6A-890B-4C8FB37DCC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65" y="398850"/>
            <a:ext cx="5987758" cy="2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075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758</TotalTime>
  <Words>735</Words>
  <Application>Microsoft Office PowerPoint</Application>
  <PresentationFormat>Panorámica</PresentationFormat>
  <Paragraphs>135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tafur</dc:creator>
  <cp:lastModifiedBy>p 1121</cp:lastModifiedBy>
  <cp:revision>16</cp:revision>
  <dcterms:created xsi:type="dcterms:W3CDTF">2025-11-11T16:36:18Z</dcterms:created>
  <dcterms:modified xsi:type="dcterms:W3CDTF">2026-08-09T17:50:45Z</dcterms:modified>
</cp:coreProperties>
</file>