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60" r:id="rId4"/>
    <p:sldId id="259" r:id="rId5"/>
    <p:sldId id="262" r:id="rId6"/>
    <p:sldId id="265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97" d="100"/>
          <a:sy n="97" d="100"/>
        </p:scale>
        <p:origin x="114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8693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733696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12065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470598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59498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94028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849364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690311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dirty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12856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52560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077173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567720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440378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878063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83607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57843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64198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37CDB4BD-0CF0-6BB2-4BDC-2E54AF75E4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20189" y="5752362"/>
            <a:ext cx="5951621" cy="440573"/>
          </a:xfrm>
        </p:spPr>
        <p:txBody>
          <a:bodyPr>
            <a:noAutofit/>
          </a:bodyPr>
          <a:lstStyle/>
          <a:p>
            <a:r>
              <a:rPr lang="es-CO" sz="2000" dirty="0">
                <a:latin typeface="Arial Black" panose="020B0A04020102020204" pitchFamily="34" charset="0"/>
              </a:rPr>
              <a:t>SERVICIO DE VIGILANCIA FIJA Y MOVIL </a:t>
            </a:r>
          </a:p>
        </p:txBody>
      </p:sp>
      <p:pic>
        <p:nvPicPr>
          <p:cNvPr id="4" name="Imagen 3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F7476B3D-11EC-409E-8A13-C40C2F5687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932" y="1086464"/>
            <a:ext cx="3854134" cy="4685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281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ACB5E9E0-7DDC-8A54-FA4D-5B2A3827F1A4}"/>
              </a:ext>
            </a:extLst>
          </p:cNvPr>
          <p:cNvSpPr txBox="1"/>
          <p:nvPr/>
        </p:nvSpPr>
        <p:spPr>
          <a:xfrm>
            <a:off x="4197563" y="1327874"/>
            <a:ext cx="722696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SERVICIO DE VIGILANCIA FIJA Y MOVIL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280269D7-7B84-EC45-F9D6-23EA4B3E7A99}"/>
              </a:ext>
            </a:extLst>
          </p:cNvPr>
          <p:cNvSpPr txBox="1"/>
          <p:nvPr/>
        </p:nvSpPr>
        <p:spPr>
          <a:xfrm>
            <a:off x="707276" y="2104807"/>
            <a:ext cx="610402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SERVICIO DE VIGILANCIA FIJA</a:t>
            </a:r>
          </a:p>
          <a:p>
            <a:pPr algn="just"/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La vigilancia fija de ZAGAZ LTDA es un servicio preventivo, disuasivo y de control, orientado a proteger instalaciones, activos, personal y áreas críticas mediante la presencia física continua de un vigilante certificado.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CD08DCF-E972-70B7-D0CD-3E874420E1A3}"/>
              </a:ext>
            </a:extLst>
          </p:cNvPr>
          <p:cNvSpPr txBox="1"/>
          <p:nvPr/>
        </p:nvSpPr>
        <p:spPr>
          <a:xfrm>
            <a:off x="1469223" y="3751007"/>
            <a:ext cx="610402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</a:rPr>
              <a:t>Este servicio garantiza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Control permanente del entorno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Identificación y mitigación de riesgos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Monitoreo de accesos y zonas sensibles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Registro y reporte de novedades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Respuesta inmediata ante incidentes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5349A41B-276E-9882-90E9-30EAE319A6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1044" y="4086020"/>
            <a:ext cx="1902996" cy="1901007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D75C6CF4-A2FA-E270-070D-31ADCBDE4F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1044" y="2104807"/>
            <a:ext cx="1902996" cy="1902996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7F611F34-52B9-D3C8-7967-C2175A5E4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1841" y="2131459"/>
            <a:ext cx="1979225" cy="1849691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7DA01E4E-4D6D-7262-74B9-90250FA01D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23510" y="4086020"/>
            <a:ext cx="1979225" cy="190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14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6935DAC3-5678-87A1-8089-9459BC16EE0A}"/>
              </a:ext>
            </a:extLst>
          </p:cNvPr>
          <p:cNvSpPr txBox="1"/>
          <p:nvPr/>
        </p:nvSpPr>
        <p:spPr>
          <a:xfrm>
            <a:off x="4836694" y="628113"/>
            <a:ext cx="721894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MODALIDADES DE VIGILANCIA FIJA</a:t>
            </a:r>
          </a:p>
        </p:txBody>
      </p:sp>
      <p:sp>
        <p:nvSpPr>
          <p:cNvPr id="17" name="AutoShape 6" descr="Resultado de imagen de escoltas">
            <a:extLst>
              <a:ext uri="{FF2B5EF4-FFF2-40B4-BE49-F238E27FC236}">
                <a16:creationId xmlns:a16="http://schemas.microsoft.com/office/drawing/2014/main" id="{89530C2E-3BDD-120E-85C7-C086ABB05EE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36694" y="3124199"/>
            <a:ext cx="4900863" cy="490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A092BBE-6F3E-F3DC-E877-53E6F4EAF60A}"/>
              </a:ext>
            </a:extLst>
          </p:cNvPr>
          <p:cNvSpPr txBox="1"/>
          <p:nvPr/>
        </p:nvSpPr>
        <p:spPr>
          <a:xfrm>
            <a:off x="1082842" y="1890601"/>
            <a:ext cx="610402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</a:rPr>
              <a:t>Vigilancia Fija Armada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Dirigida a instalaciones de riesgo medio y alto, incluye: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Porte de arma autorizado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Capacitación en manejo y seguridad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Procedimientos para reacción inmediata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Control de accesos críticos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285AA55-D754-C793-5633-BB0609FF2A34}"/>
              </a:ext>
            </a:extLst>
          </p:cNvPr>
          <p:cNvSpPr txBox="1"/>
          <p:nvPr/>
        </p:nvSpPr>
        <p:spPr>
          <a:xfrm>
            <a:off x="1082842" y="4001708"/>
            <a:ext cx="610402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</a:rPr>
              <a:t>Vigilancia Fija sin Armas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Para instalaciones de riesgo bajo o controlado incluye: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Vigilancia preventiva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Control de visitantes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Supervisión de áreas comunes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Custodia documental y registros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95938251-0FFD-7683-789B-AC66071191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0801"/>
          <a:stretch>
            <a:fillRect/>
          </a:stretch>
        </p:blipFill>
        <p:spPr>
          <a:xfrm>
            <a:off x="8057149" y="1356370"/>
            <a:ext cx="2855496" cy="2403642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38F9093-7B6A-1501-4105-95D330570E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7149" y="4001708"/>
            <a:ext cx="2855496" cy="264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019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CA118672-6FCE-F1AB-DCBC-A456B774DA65}"/>
              </a:ext>
            </a:extLst>
          </p:cNvPr>
          <p:cNvSpPr txBox="1"/>
          <p:nvPr/>
        </p:nvSpPr>
        <p:spPr>
          <a:xfrm>
            <a:off x="5240595" y="658686"/>
            <a:ext cx="50739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 DESARROLLO OPERATIVO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8717164-C551-45BF-2425-D961B367D9A0}"/>
              </a:ext>
            </a:extLst>
          </p:cNvPr>
          <p:cNvSpPr txBox="1"/>
          <p:nvPr/>
        </p:nvSpPr>
        <p:spPr>
          <a:xfrm>
            <a:off x="908319" y="2080206"/>
            <a:ext cx="610402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</a:rPr>
              <a:t>Actividades principales del puesto: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Registro y control de ingreso de personal y vehículos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Custodia de activos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Rondas internas y perimetrales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Operación de herramientas de comunicación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Verificación de alarmas y sistemas electrónicos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Gestión de emergencias conforme al plan del cliente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Apoyo a protocolos internos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7751E08A-CABA-613B-5CCE-B4ED9056A287}"/>
              </a:ext>
            </a:extLst>
          </p:cNvPr>
          <p:cNvSpPr txBox="1"/>
          <p:nvPr/>
        </p:nvSpPr>
        <p:spPr>
          <a:xfrm>
            <a:off x="829662" y="4624745"/>
            <a:ext cx="610402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</a:rPr>
              <a:t>Reportes operativos obligatorios: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Novedades del turno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Registro de visitantes y vehículos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Informes de incidentes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Informes de rondas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Reporte al Centro de Control ZAGAZ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28A2D125-E67F-77C8-DC34-A7664E31E8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6146" y="1506090"/>
            <a:ext cx="3830053" cy="2414336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E43D5B12-F14F-6AA9-E2DC-FF705E36D3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6146" y="4113467"/>
            <a:ext cx="3830053" cy="241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269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05AB7A85-FFB3-A24A-EEE0-30188AF88FAF}"/>
              </a:ext>
            </a:extLst>
          </p:cNvPr>
          <p:cNvSpPr txBox="1"/>
          <p:nvPr/>
        </p:nvSpPr>
        <p:spPr>
          <a:xfrm>
            <a:off x="5309937" y="426469"/>
            <a:ext cx="57751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SERVICIO DE VIGILANCIA MÓVIL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22A878F-C7CE-55C2-F234-8BC4126784EC}"/>
              </a:ext>
            </a:extLst>
          </p:cNvPr>
          <p:cNvSpPr txBox="1"/>
          <p:nvPr/>
        </p:nvSpPr>
        <p:spPr>
          <a:xfrm>
            <a:off x="4513006" y="1053950"/>
            <a:ext cx="65079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La vigilancia móvil consiste en patrullajes periódicos preventivos que permiten cubrir múltiples instalaciones mediante rondas vehiculares o motorizadas; puede ser armada o sin armas.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9D593A6-A7E5-A5CE-9EE5-B4BA99D7793F}"/>
              </a:ext>
            </a:extLst>
          </p:cNvPr>
          <p:cNvSpPr txBox="1"/>
          <p:nvPr/>
        </p:nvSpPr>
        <p:spPr>
          <a:xfrm>
            <a:off x="693822" y="3374317"/>
            <a:ext cx="344504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600" dirty="0">
                <a:latin typeface="Arial Black" panose="020B0A04020102020204" pitchFamily="34" charset="0"/>
              </a:rPr>
              <a:t>Modalidades:</a:t>
            </a:r>
          </a:p>
          <a:p>
            <a:pPr marL="285750" indent="-285750">
              <a:buFontTx/>
              <a:buChar char="-"/>
            </a:pP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Patrulla Motorizada</a:t>
            </a:r>
          </a:p>
          <a:p>
            <a:pPr marL="285750" indent="-285750">
              <a:buFontTx/>
              <a:buChar char="-"/>
            </a:pP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Patrulla Vehicular</a:t>
            </a:r>
          </a:p>
          <a:p>
            <a:pPr marL="285750" indent="-285750">
              <a:buFontTx/>
              <a:buChar char="-"/>
            </a:pP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Patrulla Mixta (vehículo + moto)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4413469D-1891-7897-F063-F7DF99E705BB}"/>
              </a:ext>
            </a:extLst>
          </p:cNvPr>
          <p:cNvSpPr txBox="1"/>
          <p:nvPr/>
        </p:nvSpPr>
        <p:spPr>
          <a:xfrm>
            <a:off x="693822" y="1866097"/>
            <a:ext cx="461611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 Black" panose="020B0A04020102020204" pitchFamily="34" charset="0"/>
              </a:rPr>
              <a:t>Objetivo: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Prevención del riesgo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Respuesta rápida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Verificación del estado de las instalaciones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Disuasión del del posible delito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CBBA9399-F2E2-A4ED-B48B-C2E0288E07F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768" r="6487"/>
          <a:stretch>
            <a:fillRect/>
          </a:stretch>
        </p:blipFill>
        <p:spPr>
          <a:xfrm>
            <a:off x="7208152" y="4423610"/>
            <a:ext cx="2449537" cy="2184789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E4E97DD9-DCD4-DF49-862A-A2C429036A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9155" y="4423610"/>
            <a:ext cx="1489077" cy="2184790"/>
          </a:xfrm>
          <a:prstGeom prst="rect">
            <a:avLst/>
          </a:prstGeom>
        </p:spPr>
      </p:pic>
      <p:sp>
        <p:nvSpPr>
          <p:cNvPr id="23" name="CuadroTexto 22">
            <a:extLst>
              <a:ext uri="{FF2B5EF4-FFF2-40B4-BE49-F238E27FC236}">
                <a16:creationId xmlns:a16="http://schemas.microsoft.com/office/drawing/2014/main" id="{A2375095-2E33-C652-B09E-58DE73413CA1}"/>
              </a:ext>
            </a:extLst>
          </p:cNvPr>
          <p:cNvSpPr txBox="1"/>
          <p:nvPr/>
        </p:nvSpPr>
        <p:spPr>
          <a:xfrm>
            <a:off x="625024" y="4608392"/>
            <a:ext cx="5821279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 Black" panose="020B0A04020102020204" pitchFamily="34" charset="0"/>
              </a:rPr>
              <a:t>Funciones principales: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Rondas programadas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Rondas aleatorias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Verificación de alarmas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Atención a emergencias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Apoyo a vigilantes fijos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Control de acceso en apoyo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Informes georreferenciados vía plataforma ZAGAZ TOPC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6F86AB25-D81F-48A1-C97A-853FB0823C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1898" y="4423611"/>
            <a:ext cx="2184788" cy="2184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256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22C0D769-D1B7-6165-B9FB-2F422DC9A6B4}"/>
              </a:ext>
            </a:extLst>
          </p:cNvPr>
          <p:cNvSpPr txBox="1"/>
          <p:nvPr/>
        </p:nvSpPr>
        <p:spPr>
          <a:xfrm>
            <a:off x="4071412" y="995048"/>
            <a:ext cx="819751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 </a:t>
            </a:r>
            <a:r>
              <a:rPr lang="es-CO" sz="2400" b="1" dirty="0">
                <a:latin typeface="Arial Black" panose="020B0A04020102020204" pitchFamily="34" charset="0"/>
              </a:rPr>
              <a:t>PROTOCOLOS DE ATENCION Y REACCION</a:t>
            </a:r>
          </a:p>
          <a:p>
            <a:endParaRPr lang="es-CO" sz="2400" dirty="0">
              <a:latin typeface="Arial Black" panose="020B0A040201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6D00C2C-9EF5-1BF4-A6B4-CE1F8F5462E9}"/>
              </a:ext>
            </a:extLst>
          </p:cNvPr>
          <p:cNvSpPr txBox="1"/>
          <p:nvPr/>
        </p:nvSpPr>
        <p:spPr>
          <a:xfrm>
            <a:off x="6701589" y="1604935"/>
            <a:ext cx="5329988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CO" sz="1600" b="1" dirty="0">
                <a:latin typeface="Arial Black" panose="020B0A04020102020204" pitchFamily="34" charset="0"/>
                <a:cs typeface="Arial" panose="020B0604020202020204" pitchFamily="34" charset="0"/>
              </a:rPr>
              <a:t>Código Negro:</a:t>
            </a:r>
          </a:p>
          <a:p>
            <a:pPr>
              <a:buNone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Emergencias críticas: incendio, explosión, amenaza armada.</a:t>
            </a:r>
            <a:b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Acciones:</a:t>
            </a:r>
          </a:p>
          <a:p>
            <a:pPr>
              <a:buFont typeface="+mj-lt"/>
              <a:buAutoNum type="arabicPeriod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Activar plan de evacuación</a:t>
            </a:r>
          </a:p>
          <a:p>
            <a:pPr>
              <a:buFont typeface="+mj-lt"/>
              <a:buAutoNum type="arabicPeriod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Apoyo a brigada interna</a:t>
            </a:r>
          </a:p>
          <a:p>
            <a:pPr>
              <a:buFont typeface="+mj-lt"/>
              <a:buAutoNum type="arabicPeriod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Aislar zonas de riesgo</a:t>
            </a:r>
          </a:p>
          <a:p>
            <a:pPr>
              <a:buFont typeface="+mj-lt"/>
              <a:buAutoNum type="arabicPeriod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Reportar continuamente al Centro de Control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EBAF7BAA-E235-E6F6-6F27-DA45815068ED}"/>
              </a:ext>
            </a:extLst>
          </p:cNvPr>
          <p:cNvSpPr txBox="1"/>
          <p:nvPr/>
        </p:nvSpPr>
        <p:spPr>
          <a:xfrm>
            <a:off x="597569" y="2057516"/>
            <a:ext cx="610402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CO" sz="1600" b="1" dirty="0">
                <a:latin typeface="Arial Black" panose="020B0A04020102020204" pitchFamily="34" charset="0"/>
              </a:rPr>
              <a:t>Código Verde:</a:t>
            </a:r>
          </a:p>
          <a:p>
            <a:pPr>
              <a:buNone/>
            </a:pPr>
            <a:r>
              <a:rPr lang="es-CO" sz="1600" dirty="0"/>
              <a:t>Operación normal.</a:t>
            </a:r>
            <a:br>
              <a:rPr lang="es-CO" sz="1600" dirty="0"/>
            </a:br>
            <a:r>
              <a:rPr lang="es-CO" sz="1600" dirty="0"/>
              <a:t>Control de acceso sin novedades.</a:t>
            </a:r>
          </a:p>
          <a:p>
            <a:pPr>
              <a:buNone/>
            </a:pPr>
            <a:r>
              <a:rPr lang="es-CO" sz="1600" b="1" dirty="0">
                <a:latin typeface="Arial Black" panose="020B0A04020102020204" pitchFamily="34" charset="0"/>
              </a:rPr>
              <a:t>Código Amarillo:</a:t>
            </a:r>
          </a:p>
          <a:p>
            <a:pPr>
              <a:buNone/>
            </a:pPr>
            <a:r>
              <a:rPr lang="es-CO" sz="1600" dirty="0"/>
              <a:t>Ingreso de persona no autorizada, puerta forzada, ruido extraño, corte eléctrico.</a:t>
            </a:r>
            <a:br>
              <a:rPr lang="es-CO" sz="1600" dirty="0"/>
            </a:br>
            <a:r>
              <a:rPr lang="es-CO" sz="1600" dirty="0"/>
              <a:t>Acciones:</a:t>
            </a:r>
          </a:p>
          <a:p>
            <a:pPr>
              <a:buFont typeface="+mj-lt"/>
              <a:buAutoNum type="arabicPeriod"/>
            </a:pPr>
            <a:r>
              <a:rPr lang="es-CO" sz="1600" dirty="0"/>
              <a:t>Informar al Centro de Control</a:t>
            </a:r>
          </a:p>
          <a:p>
            <a:pPr>
              <a:buFont typeface="+mj-lt"/>
              <a:buAutoNum type="arabicPeriod"/>
            </a:pPr>
            <a:r>
              <a:rPr lang="es-CO" sz="1600" dirty="0"/>
              <a:t>Verificación perimetral</a:t>
            </a:r>
          </a:p>
          <a:p>
            <a:pPr>
              <a:buFont typeface="+mj-lt"/>
              <a:buAutoNum type="arabicPeriod"/>
            </a:pPr>
            <a:r>
              <a:rPr lang="es-CO" sz="1600" dirty="0"/>
              <a:t>Refuerzo de medidas preventivas</a:t>
            </a:r>
          </a:p>
          <a:p>
            <a:pPr>
              <a:buNone/>
            </a:pPr>
            <a:r>
              <a:rPr lang="es-CO" sz="1600" b="1" dirty="0">
                <a:latin typeface="Arial Black" panose="020B0A04020102020204" pitchFamily="34" charset="0"/>
                <a:cs typeface="Arial" panose="020B0604020202020204" pitchFamily="34" charset="0"/>
              </a:rPr>
              <a:t>Código Rojo:</a:t>
            </a:r>
          </a:p>
          <a:p>
            <a:pPr>
              <a:buNone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Hurto, agresión, intrusión confirmada, vandalismo.</a:t>
            </a:r>
            <a:b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Acciones:</a:t>
            </a:r>
          </a:p>
          <a:p>
            <a:pPr>
              <a:buFont typeface="+mj-lt"/>
              <a:buAutoNum type="arabicPeriod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Activación de botón de pánico</a:t>
            </a:r>
          </a:p>
          <a:p>
            <a:pPr>
              <a:buFont typeface="+mj-lt"/>
              <a:buAutoNum type="arabicPeriod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Comunicación con autoridades</a:t>
            </a:r>
          </a:p>
          <a:p>
            <a:pPr>
              <a:buFont typeface="+mj-lt"/>
              <a:buAutoNum type="arabicPeriod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Protección del personal y usuarios</a:t>
            </a:r>
          </a:p>
          <a:p>
            <a:pPr>
              <a:buFont typeface="+mj-lt"/>
              <a:buAutoNum type="arabicPeriod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Cierre parcial del perímetro</a:t>
            </a:r>
          </a:p>
          <a:p>
            <a:endParaRPr lang="es-CO" sz="1600" dirty="0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4B549EF6-D159-F9EA-BE5D-DE2B356F8A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3952" y="3965095"/>
            <a:ext cx="3355721" cy="261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984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A6FFECC4-ED00-6693-FD6A-1DA51386BEFD}"/>
              </a:ext>
            </a:extLst>
          </p:cNvPr>
          <p:cNvSpPr txBox="1"/>
          <p:nvPr/>
        </p:nvSpPr>
        <p:spPr>
          <a:xfrm>
            <a:off x="5033817" y="267945"/>
            <a:ext cx="663660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COMUNICACIONES Y CAPACIDADES TECNOLOGICAS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FCAB8E2-5C5C-5690-FE1D-2A1AD8A82C03}"/>
              </a:ext>
            </a:extLst>
          </p:cNvPr>
          <p:cNvSpPr txBox="1"/>
          <p:nvPr/>
        </p:nvSpPr>
        <p:spPr>
          <a:xfrm>
            <a:off x="5107709" y="993337"/>
            <a:ext cx="59470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La solución de comunicación esta basada en la plataforma  TOPC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7847B6A0-0178-18FC-B9E4-76936FECC351}"/>
              </a:ext>
            </a:extLst>
          </p:cNvPr>
          <p:cNvSpPr txBox="1"/>
          <p:nvPr/>
        </p:nvSpPr>
        <p:spPr>
          <a:xfrm>
            <a:off x="784101" y="3831329"/>
            <a:ext cx="604035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 Black" panose="020B0A04020102020204" pitchFamily="34" charset="0"/>
              </a:rPr>
              <a:t>CAPACIDADES TECNOLÓGICAS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Monitoreo 24/7 desde el Centro de Control ZAGAZ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Plataforma ZAGAZ TOPC para control de eventos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Cámaras corporales (opcional)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Equipos de comunicación encriptada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Botones de pánico fijos y portátiles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Supervisión operativa móvil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Plataforma con registro de rondas (QR – NFC – GPS)</a:t>
            </a:r>
          </a:p>
          <a:p>
            <a:pPr marL="285750" indent="-285750">
              <a:buFontTx/>
              <a:buChar char="-"/>
            </a:pP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Registro fotográfico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EB61C83-910F-88EC-C87F-D60BBD189242}"/>
              </a:ext>
            </a:extLst>
          </p:cNvPr>
          <p:cNvSpPr txBox="1"/>
          <p:nvPr/>
        </p:nvSpPr>
        <p:spPr>
          <a:xfrm>
            <a:off x="784101" y="1938577"/>
            <a:ext cx="7888843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 Black" panose="020B0A04020102020204" pitchFamily="34" charset="0"/>
                <a:cs typeface="Arial" panose="020B0604020202020204" pitchFamily="34" charset="0"/>
              </a:rPr>
              <a:t>CANALES DE COMUNICACIÓN AUTORIZADOS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Los canales autorizados para la comunicación operativa son: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Radio VHF/UHF: Canal primario entre los vigilantes y Centro de Control.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Telefonía celular / PTT: Canal de respaldo en caso de falla del sistema principal.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Sistema GPS / AVL: Para monitoreo automático de ubicación.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Aplicativo móvil </a:t>
            </a:r>
            <a:r>
              <a:rPr lang="es-CO" sz="1600" dirty="0" err="1">
                <a:latin typeface="Arial" panose="020B0604020202020204" pitchFamily="34" charset="0"/>
                <a:cs typeface="Arial" panose="020B0604020202020204" pitchFamily="34" charset="0"/>
              </a:rPr>
              <a:t>Tpoc</a:t>
            </a: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: Reporte de novedades, botón de pánico y georreferenciación.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Correo o mensajería interna: Para informes finales o reportes de incidentes.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645EBD5D-D1DD-C7FE-11CC-3CA0E60514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6872" y="4277758"/>
            <a:ext cx="3564348" cy="2002551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7EA1733-A8F5-FDE3-6E7E-CF68085135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2944" y="1861707"/>
            <a:ext cx="1975365" cy="1975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625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07E13641-A189-9762-594F-EA745ED0C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0036975D-04DF-424C-44AC-91ADFFF47D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3648" y="2651307"/>
            <a:ext cx="4598310" cy="3807843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9C855EBD-B31A-5A08-A614-323826C25B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9300" y="2651307"/>
            <a:ext cx="5532599" cy="2034716"/>
          </a:xfrm>
          <a:prstGeom prst="rect">
            <a:avLst/>
          </a:prstGeom>
        </p:spPr>
      </p:pic>
      <p:pic>
        <p:nvPicPr>
          <p:cNvPr id="6" name="Imagen 5" descr="Dibujo con letras&#10;&#10;Descripción generada automáticamente con confianza media">
            <a:extLst>
              <a:ext uri="{FF2B5EF4-FFF2-40B4-BE49-F238E27FC236}">
                <a16:creationId xmlns:a16="http://schemas.microsoft.com/office/drawing/2014/main" id="{948DCBCF-0A43-60B0-44B7-0F04F97EB7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265" y="398850"/>
            <a:ext cx="5987758" cy="203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80754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Azul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356</TotalTime>
  <Words>568</Words>
  <Application>Microsoft Office PowerPoint</Application>
  <PresentationFormat>Panorámica</PresentationFormat>
  <Paragraphs>95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Arial</vt:lpstr>
      <vt:lpstr>Arial Black</vt:lpstr>
      <vt:lpstr>Trebuchet MS</vt:lpstr>
      <vt:lpstr>Wingdings 3</vt:lpstr>
      <vt:lpstr>Faceta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john tafur</dc:creator>
  <cp:lastModifiedBy>p 1121</cp:lastModifiedBy>
  <cp:revision>8</cp:revision>
  <dcterms:created xsi:type="dcterms:W3CDTF">2025-11-11T16:36:18Z</dcterms:created>
  <dcterms:modified xsi:type="dcterms:W3CDTF">2026-08-09T17:17:54Z</dcterms:modified>
</cp:coreProperties>
</file>